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6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D0024-0844-42B9-950D-C417CA27B40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E5F078-AEFB-466A-9F83-D8B875F183BF}">
      <dgm:prSet custT="1"/>
      <dgm:spPr/>
      <dgm:t>
        <a:bodyPr/>
        <a:lstStyle/>
        <a:p>
          <a:r>
            <a:rPr lang="cs-CZ" sz="2000" dirty="0"/>
            <a:t>Využívá se ve webových prohlížečích a v poštovních aplikacích a aplikacích pro výměnu textových zpráv</a:t>
          </a:r>
          <a:endParaRPr lang="en-US" sz="2000" dirty="0"/>
        </a:p>
      </dgm:t>
    </dgm:pt>
    <dgm:pt modelId="{912C75E8-C588-4639-A272-EB54B1DDBBFF}" type="parTrans" cxnId="{E88EE1B5-D510-4B61-8658-10F322181966}">
      <dgm:prSet/>
      <dgm:spPr/>
      <dgm:t>
        <a:bodyPr/>
        <a:lstStyle/>
        <a:p>
          <a:endParaRPr lang="en-US"/>
        </a:p>
      </dgm:t>
    </dgm:pt>
    <dgm:pt modelId="{E982A80E-C1BE-4DD9-814A-8B57C708264D}" type="sibTrans" cxnId="{E88EE1B5-D510-4B61-8658-10F322181966}">
      <dgm:prSet/>
      <dgm:spPr/>
      <dgm:t>
        <a:bodyPr/>
        <a:lstStyle/>
        <a:p>
          <a:endParaRPr lang="en-US"/>
        </a:p>
      </dgm:t>
    </dgm:pt>
    <dgm:pt modelId="{727DCE93-49A9-44F3-874E-9437E867CC98}">
      <dgm:prSet custT="1"/>
      <dgm:spPr/>
      <dgm:t>
        <a:bodyPr/>
        <a:lstStyle/>
        <a:p>
          <a:r>
            <a:rPr lang="cs-CZ" sz="2000" dirty="0"/>
            <a:t>Komunikujete-li se zabezpečeným serverem, informace, které si s ním vyměňujete, jsou šifrovány</a:t>
          </a:r>
          <a:endParaRPr lang="en-US" sz="2000" dirty="0"/>
        </a:p>
      </dgm:t>
    </dgm:pt>
    <dgm:pt modelId="{6AF079E5-21D3-42D3-A181-8251834443BE}" type="parTrans" cxnId="{845CF26D-730C-45FF-9547-412C980EE81A}">
      <dgm:prSet/>
      <dgm:spPr/>
      <dgm:t>
        <a:bodyPr/>
        <a:lstStyle/>
        <a:p>
          <a:endParaRPr lang="en-US"/>
        </a:p>
      </dgm:t>
    </dgm:pt>
    <dgm:pt modelId="{F65262C9-96E5-4F4B-AC8D-5B7835C16FB3}" type="sibTrans" cxnId="{845CF26D-730C-45FF-9547-412C980EE81A}">
      <dgm:prSet/>
      <dgm:spPr/>
      <dgm:t>
        <a:bodyPr/>
        <a:lstStyle/>
        <a:p>
          <a:endParaRPr lang="en-US"/>
        </a:p>
      </dgm:t>
    </dgm:pt>
    <dgm:pt modelId="{B6BEA314-3527-4E76-9B71-986A4E662E2B}">
      <dgm:prSet custT="1"/>
      <dgm:spPr/>
      <dgm:t>
        <a:bodyPr/>
        <a:lstStyle/>
        <a:p>
          <a:r>
            <a:rPr lang="cs-CZ" sz="2000" dirty="0"/>
            <a:t>Příloha elektronického dokumentu, která umožňuje bezpečný přenos informací po internetu</a:t>
          </a:r>
          <a:endParaRPr lang="en-US" sz="2000" dirty="0"/>
        </a:p>
      </dgm:t>
    </dgm:pt>
    <dgm:pt modelId="{415CADDF-E577-4271-97E5-74B1461EB0EF}" type="parTrans" cxnId="{88EF5193-119B-4C9F-844E-3DE4C7AE3C86}">
      <dgm:prSet/>
      <dgm:spPr/>
      <dgm:t>
        <a:bodyPr/>
        <a:lstStyle/>
        <a:p>
          <a:endParaRPr lang="cs-CZ"/>
        </a:p>
      </dgm:t>
    </dgm:pt>
    <dgm:pt modelId="{C1234678-FEED-4785-8B55-14B1425AC1A8}" type="sibTrans" cxnId="{88EF5193-119B-4C9F-844E-3DE4C7AE3C86}">
      <dgm:prSet/>
      <dgm:spPr/>
      <dgm:t>
        <a:bodyPr/>
        <a:lstStyle/>
        <a:p>
          <a:endParaRPr lang="cs-CZ"/>
        </a:p>
      </dgm:t>
    </dgm:pt>
    <dgm:pt modelId="{06446BE6-03CE-482B-BB85-AC09C476DF69}" type="pres">
      <dgm:prSet presAssocID="{E69D0024-0844-42B9-950D-C417CA27B408}" presName="vert0" presStyleCnt="0">
        <dgm:presLayoutVars>
          <dgm:dir/>
          <dgm:animOne val="branch"/>
          <dgm:animLvl val="lvl"/>
        </dgm:presLayoutVars>
      </dgm:prSet>
      <dgm:spPr/>
    </dgm:pt>
    <dgm:pt modelId="{772A61A4-C84D-4FDA-971A-086922B5E17B}" type="pres">
      <dgm:prSet presAssocID="{B6BEA314-3527-4E76-9B71-986A4E662E2B}" presName="thickLine" presStyleLbl="alignNode1" presStyleIdx="0" presStyleCnt="3"/>
      <dgm:spPr/>
    </dgm:pt>
    <dgm:pt modelId="{898A4902-A022-427A-BA23-017767F10D92}" type="pres">
      <dgm:prSet presAssocID="{B6BEA314-3527-4E76-9B71-986A4E662E2B}" presName="horz1" presStyleCnt="0"/>
      <dgm:spPr/>
    </dgm:pt>
    <dgm:pt modelId="{7930997E-1D60-4232-9E88-A6FECEB9B70B}" type="pres">
      <dgm:prSet presAssocID="{B6BEA314-3527-4E76-9B71-986A4E662E2B}" presName="tx1" presStyleLbl="revTx" presStyleIdx="0" presStyleCnt="3"/>
      <dgm:spPr/>
    </dgm:pt>
    <dgm:pt modelId="{3655713B-34C9-4ED5-B6B1-B8142D448F37}" type="pres">
      <dgm:prSet presAssocID="{B6BEA314-3527-4E76-9B71-986A4E662E2B}" presName="vert1" presStyleCnt="0"/>
      <dgm:spPr/>
    </dgm:pt>
    <dgm:pt modelId="{E5D65E04-9208-45CE-9E15-6BF54329D166}" type="pres">
      <dgm:prSet presAssocID="{35E5F078-AEFB-466A-9F83-D8B875F183BF}" presName="thickLine" presStyleLbl="alignNode1" presStyleIdx="1" presStyleCnt="3"/>
      <dgm:spPr/>
    </dgm:pt>
    <dgm:pt modelId="{6F157393-BB3A-4482-9BDC-29389F9F3E9C}" type="pres">
      <dgm:prSet presAssocID="{35E5F078-AEFB-466A-9F83-D8B875F183BF}" presName="horz1" presStyleCnt="0"/>
      <dgm:spPr/>
    </dgm:pt>
    <dgm:pt modelId="{274316DC-257D-4342-BFAF-C04DBF41AE3F}" type="pres">
      <dgm:prSet presAssocID="{35E5F078-AEFB-466A-9F83-D8B875F183BF}" presName="tx1" presStyleLbl="revTx" presStyleIdx="1" presStyleCnt="3"/>
      <dgm:spPr/>
    </dgm:pt>
    <dgm:pt modelId="{1D892B3B-FCEA-4A9D-95B8-05055761DC3B}" type="pres">
      <dgm:prSet presAssocID="{35E5F078-AEFB-466A-9F83-D8B875F183BF}" presName="vert1" presStyleCnt="0"/>
      <dgm:spPr/>
    </dgm:pt>
    <dgm:pt modelId="{B0ADE01B-8338-4AE7-8EB3-9B574D35F583}" type="pres">
      <dgm:prSet presAssocID="{727DCE93-49A9-44F3-874E-9437E867CC98}" presName="thickLine" presStyleLbl="alignNode1" presStyleIdx="2" presStyleCnt="3"/>
      <dgm:spPr/>
    </dgm:pt>
    <dgm:pt modelId="{5328FA93-5753-45B9-A028-93BA0D864E21}" type="pres">
      <dgm:prSet presAssocID="{727DCE93-49A9-44F3-874E-9437E867CC98}" presName="horz1" presStyleCnt="0"/>
      <dgm:spPr/>
    </dgm:pt>
    <dgm:pt modelId="{453A0529-1321-42A5-80D1-DEA817D1B486}" type="pres">
      <dgm:prSet presAssocID="{727DCE93-49A9-44F3-874E-9437E867CC98}" presName="tx1" presStyleLbl="revTx" presStyleIdx="2" presStyleCnt="3"/>
      <dgm:spPr/>
    </dgm:pt>
    <dgm:pt modelId="{33385D34-3BDE-4A9E-B981-B1CEEAAC51B8}" type="pres">
      <dgm:prSet presAssocID="{727DCE93-49A9-44F3-874E-9437E867CC98}" presName="vert1" presStyleCnt="0"/>
      <dgm:spPr/>
    </dgm:pt>
  </dgm:ptLst>
  <dgm:cxnLst>
    <dgm:cxn modelId="{845CF26D-730C-45FF-9547-412C980EE81A}" srcId="{E69D0024-0844-42B9-950D-C417CA27B408}" destId="{727DCE93-49A9-44F3-874E-9437E867CC98}" srcOrd="2" destOrd="0" parTransId="{6AF079E5-21D3-42D3-A181-8251834443BE}" sibTransId="{F65262C9-96E5-4F4B-AC8D-5B7835C16FB3}"/>
    <dgm:cxn modelId="{C05FB951-D8B6-4E15-BDC0-33A1789100C1}" type="presOf" srcId="{E69D0024-0844-42B9-950D-C417CA27B408}" destId="{06446BE6-03CE-482B-BB85-AC09C476DF69}" srcOrd="0" destOrd="0" presId="urn:microsoft.com/office/officeart/2008/layout/LinedList"/>
    <dgm:cxn modelId="{AE431958-1DD1-4796-90A2-9AFF2B76535F}" type="presOf" srcId="{35E5F078-AEFB-466A-9F83-D8B875F183BF}" destId="{274316DC-257D-4342-BFAF-C04DBF41AE3F}" srcOrd="0" destOrd="0" presId="urn:microsoft.com/office/officeart/2008/layout/LinedList"/>
    <dgm:cxn modelId="{81C3878A-8286-43F4-9354-6DDA273A6772}" type="presOf" srcId="{727DCE93-49A9-44F3-874E-9437E867CC98}" destId="{453A0529-1321-42A5-80D1-DEA817D1B486}" srcOrd="0" destOrd="0" presId="urn:microsoft.com/office/officeart/2008/layout/LinedList"/>
    <dgm:cxn modelId="{88EF5193-119B-4C9F-844E-3DE4C7AE3C86}" srcId="{E69D0024-0844-42B9-950D-C417CA27B408}" destId="{B6BEA314-3527-4E76-9B71-986A4E662E2B}" srcOrd="0" destOrd="0" parTransId="{415CADDF-E577-4271-97E5-74B1461EB0EF}" sibTransId="{C1234678-FEED-4785-8B55-14B1425AC1A8}"/>
    <dgm:cxn modelId="{E88EE1B5-D510-4B61-8658-10F322181966}" srcId="{E69D0024-0844-42B9-950D-C417CA27B408}" destId="{35E5F078-AEFB-466A-9F83-D8B875F183BF}" srcOrd="1" destOrd="0" parTransId="{912C75E8-C588-4639-A272-EB54B1DDBBFF}" sibTransId="{E982A80E-C1BE-4DD9-814A-8B57C708264D}"/>
    <dgm:cxn modelId="{C50B25C5-FBF1-4078-99AA-87D8579B0D91}" type="presOf" srcId="{B6BEA314-3527-4E76-9B71-986A4E662E2B}" destId="{7930997E-1D60-4232-9E88-A6FECEB9B70B}" srcOrd="0" destOrd="0" presId="urn:microsoft.com/office/officeart/2008/layout/LinedList"/>
    <dgm:cxn modelId="{19AD4C12-8E47-45DC-A48B-659671E555E7}" type="presParOf" srcId="{06446BE6-03CE-482B-BB85-AC09C476DF69}" destId="{772A61A4-C84D-4FDA-971A-086922B5E17B}" srcOrd="0" destOrd="0" presId="urn:microsoft.com/office/officeart/2008/layout/LinedList"/>
    <dgm:cxn modelId="{499945B2-A06D-4022-9E9B-B0C78D94F9C3}" type="presParOf" srcId="{06446BE6-03CE-482B-BB85-AC09C476DF69}" destId="{898A4902-A022-427A-BA23-017767F10D92}" srcOrd="1" destOrd="0" presId="urn:microsoft.com/office/officeart/2008/layout/LinedList"/>
    <dgm:cxn modelId="{8243D500-03A1-4D69-BF75-894457136113}" type="presParOf" srcId="{898A4902-A022-427A-BA23-017767F10D92}" destId="{7930997E-1D60-4232-9E88-A6FECEB9B70B}" srcOrd="0" destOrd="0" presId="urn:microsoft.com/office/officeart/2008/layout/LinedList"/>
    <dgm:cxn modelId="{8E0124FF-617A-4DD0-B427-67CDDD13799D}" type="presParOf" srcId="{898A4902-A022-427A-BA23-017767F10D92}" destId="{3655713B-34C9-4ED5-B6B1-B8142D448F37}" srcOrd="1" destOrd="0" presId="urn:microsoft.com/office/officeart/2008/layout/LinedList"/>
    <dgm:cxn modelId="{AA0B520E-4D7C-4373-B745-C5F7C5961455}" type="presParOf" srcId="{06446BE6-03CE-482B-BB85-AC09C476DF69}" destId="{E5D65E04-9208-45CE-9E15-6BF54329D166}" srcOrd="2" destOrd="0" presId="urn:microsoft.com/office/officeart/2008/layout/LinedList"/>
    <dgm:cxn modelId="{27055C7F-C4A0-46D3-86E7-72124AD51FB9}" type="presParOf" srcId="{06446BE6-03CE-482B-BB85-AC09C476DF69}" destId="{6F157393-BB3A-4482-9BDC-29389F9F3E9C}" srcOrd="3" destOrd="0" presId="urn:microsoft.com/office/officeart/2008/layout/LinedList"/>
    <dgm:cxn modelId="{433FFFEC-6187-41E7-9118-5526AAF7231C}" type="presParOf" srcId="{6F157393-BB3A-4482-9BDC-29389F9F3E9C}" destId="{274316DC-257D-4342-BFAF-C04DBF41AE3F}" srcOrd="0" destOrd="0" presId="urn:microsoft.com/office/officeart/2008/layout/LinedList"/>
    <dgm:cxn modelId="{4A1A2618-3613-4A8C-9FFD-2444899D7310}" type="presParOf" srcId="{6F157393-BB3A-4482-9BDC-29389F9F3E9C}" destId="{1D892B3B-FCEA-4A9D-95B8-05055761DC3B}" srcOrd="1" destOrd="0" presId="urn:microsoft.com/office/officeart/2008/layout/LinedList"/>
    <dgm:cxn modelId="{937ED05A-12A0-43E5-9963-93AC7601D696}" type="presParOf" srcId="{06446BE6-03CE-482B-BB85-AC09C476DF69}" destId="{B0ADE01B-8338-4AE7-8EB3-9B574D35F583}" srcOrd="4" destOrd="0" presId="urn:microsoft.com/office/officeart/2008/layout/LinedList"/>
    <dgm:cxn modelId="{16E4923D-378A-4230-8644-00ABC910CCD0}" type="presParOf" srcId="{06446BE6-03CE-482B-BB85-AC09C476DF69}" destId="{5328FA93-5753-45B9-A028-93BA0D864E21}" srcOrd="5" destOrd="0" presId="urn:microsoft.com/office/officeart/2008/layout/LinedList"/>
    <dgm:cxn modelId="{8F1BC910-94A3-45C5-A7A0-D47908917876}" type="presParOf" srcId="{5328FA93-5753-45B9-A028-93BA0D864E21}" destId="{453A0529-1321-42A5-80D1-DEA817D1B486}" srcOrd="0" destOrd="0" presId="urn:microsoft.com/office/officeart/2008/layout/LinedList"/>
    <dgm:cxn modelId="{98755C88-3328-4DB4-B0C2-322239DF8527}" type="presParOf" srcId="{5328FA93-5753-45B9-A028-93BA0D864E21}" destId="{33385D34-3BDE-4A9E-B981-B1CEEAAC51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5796C4-6438-4100-908E-400E5BD2709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A345842-3245-4010-82CA-924C0B5A1D00}">
      <dgm:prSet custT="1"/>
      <dgm:spPr/>
      <dgm:t>
        <a:bodyPr/>
        <a:lstStyle/>
        <a:p>
          <a:r>
            <a:rPr lang="cs-CZ" sz="2000" dirty="0"/>
            <a:t>Pokud máte vlastní webovou stránku, tvoříte ji nebo se ji chystáte založit, už teď máte dobrý důvod si SSL certifikát pořídit</a:t>
          </a:r>
          <a:endParaRPr lang="en-US" sz="2000" dirty="0"/>
        </a:p>
      </dgm:t>
    </dgm:pt>
    <dgm:pt modelId="{6D53D5AA-09DD-43EE-B936-287A49AB40D2}" type="parTrans" cxnId="{929B7215-F913-4E9C-82D4-3F3B6C125C25}">
      <dgm:prSet/>
      <dgm:spPr/>
      <dgm:t>
        <a:bodyPr/>
        <a:lstStyle/>
        <a:p>
          <a:endParaRPr lang="en-US"/>
        </a:p>
      </dgm:t>
    </dgm:pt>
    <dgm:pt modelId="{2EF41855-BC06-4FF7-9862-CB026153F640}" type="sibTrans" cxnId="{929B7215-F913-4E9C-82D4-3F3B6C125C25}">
      <dgm:prSet/>
      <dgm:spPr/>
      <dgm:t>
        <a:bodyPr/>
        <a:lstStyle/>
        <a:p>
          <a:endParaRPr lang="en-US"/>
        </a:p>
      </dgm:t>
    </dgm:pt>
    <dgm:pt modelId="{1D867502-4C17-4A3E-AE0D-366108CA1EC2}">
      <dgm:prSet custT="1"/>
      <dgm:spPr/>
      <dgm:t>
        <a:bodyPr/>
        <a:lstStyle/>
        <a:p>
          <a:r>
            <a:rPr lang="cs-CZ" sz="2000" dirty="0"/>
            <a:t>Ukážete tak vašim zákazníkům, čtenářům a jiným návštěvníkům, že je pro vás jejich bezpečnost důležitá -&gt; nemusí se bát ohrožení jejich přihlašovacích údajů, osobních dat nebo platebních údajů</a:t>
          </a:r>
          <a:endParaRPr lang="en-US" sz="2000" dirty="0"/>
        </a:p>
      </dgm:t>
    </dgm:pt>
    <dgm:pt modelId="{0F07A3F4-9A16-437B-A239-3FDE78079DF1}" type="parTrans" cxnId="{C32BED89-EBF7-4725-B67F-3010918B30B6}">
      <dgm:prSet/>
      <dgm:spPr/>
      <dgm:t>
        <a:bodyPr/>
        <a:lstStyle/>
        <a:p>
          <a:endParaRPr lang="en-US"/>
        </a:p>
      </dgm:t>
    </dgm:pt>
    <dgm:pt modelId="{93F38AAC-150F-4B4B-B469-33251B6A0398}" type="sibTrans" cxnId="{C32BED89-EBF7-4725-B67F-3010918B30B6}">
      <dgm:prSet/>
      <dgm:spPr/>
      <dgm:t>
        <a:bodyPr/>
        <a:lstStyle/>
        <a:p>
          <a:endParaRPr lang="en-US"/>
        </a:p>
      </dgm:t>
    </dgm:pt>
    <dgm:pt modelId="{77BCE5A6-FE5C-4A15-B6EF-F5306B532FC8}" type="pres">
      <dgm:prSet presAssocID="{265796C4-6438-4100-908E-400E5BD270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020CAA2-1B11-484E-822C-A41F09FE955B}" type="pres">
      <dgm:prSet presAssocID="{9A345842-3245-4010-82CA-924C0B5A1D00}" presName="hierRoot1" presStyleCnt="0"/>
      <dgm:spPr/>
    </dgm:pt>
    <dgm:pt modelId="{FB2A67FE-EED9-4A6B-AA8F-0AD5A63CCB9E}" type="pres">
      <dgm:prSet presAssocID="{9A345842-3245-4010-82CA-924C0B5A1D00}" presName="composite" presStyleCnt="0"/>
      <dgm:spPr/>
    </dgm:pt>
    <dgm:pt modelId="{DF90A309-C78C-48F8-B32F-D01DD7E289A9}" type="pres">
      <dgm:prSet presAssocID="{9A345842-3245-4010-82CA-924C0B5A1D00}" presName="background" presStyleLbl="node0" presStyleIdx="0" presStyleCnt="2"/>
      <dgm:spPr/>
    </dgm:pt>
    <dgm:pt modelId="{6921BA0A-8620-4156-A43D-D3ABCD136C4C}" type="pres">
      <dgm:prSet presAssocID="{9A345842-3245-4010-82CA-924C0B5A1D00}" presName="text" presStyleLbl="fgAcc0" presStyleIdx="0" presStyleCnt="2">
        <dgm:presLayoutVars>
          <dgm:chPref val="3"/>
        </dgm:presLayoutVars>
      </dgm:prSet>
      <dgm:spPr/>
    </dgm:pt>
    <dgm:pt modelId="{6847A52D-402A-477D-BE8A-C28BB8A3880B}" type="pres">
      <dgm:prSet presAssocID="{9A345842-3245-4010-82CA-924C0B5A1D00}" presName="hierChild2" presStyleCnt="0"/>
      <dgm:spPr/>
    </dgm:pt>
    <dgm:pt modelId="{1BCF07F2-51B1-4727-A2AE-C0532A141645}" type="pres">
      <dgm:prSet presAssocID="{1D867502-4C17-4A3E-AE0D-366108CA1EC2}" presName="hierRoot1" presStyleCnt="0"/>
      <dgm:spPr/>
    </dgm:pt>
    <dgm:pt modelId="{9AE66661-B924-418E-BA3E-7A6D2D7DC004}" type="pres">
      <dgm:prSet presAssocID="{1D867502-4C17-4A3E-AE0D-366108CA1EC2}" presName="composite" presStyleCnt="0"/>
      <dgm:spPr/>
    </dgm:pt>
    <dgm:pt modelId="{4EC6F88E-6C24-455E-BF75-E3843E6BD305}" type="pres">
      <dgm:prSet presAssocID="{1D867502-4C17-4A3E-AE0D-366108CA1EC2}" presName="background" presStyleLbl="node0" presStyleIdx="1" presStyleCnt="2"/>
      <dgm:spPr/>
    </dgm:pt>
    <dgm:pt modelId="{3B22D96C-19D8-4925-BAA4-901A147B59BE}" type="pres">
      <dgm:prSet presAssocID="{1D867502-4C17-4A3E-AE0D-366108CA1EC2}" presName="text" presStyleLbl="fgAcc0" presStyleIdx="1" presStyleCnt="2">
        <dgm:presLayoutVars>
          <dgm:chPref val="3"/>
        </dgm:presLayoutVars>
      </dgm:prSet>
      <dgm:spPr/>
    </dgm:pt>
    <dgm:pt modelId="{E4AD8121-EACB-4354-8A1B-ECD7E6A66E0B}" type="pres">
      <dgm:prSet presAssocID="{1D867502-4C17-4A3E-AE0D-366108CA1EC2}" presName="hierChild2" presStyleCnt="0"/>
      <dgm:spPr/>
    </dgm:pt>
  </dgm:ptLst>
  <dgm:cxnLst>
    <dgm:cxn modelId="{929B7215-F913-4E9C-82D4-3F3B6C125C25}" srcId="{265796C4-6438-4100-908E-400E5BD2709C}" destId="{9A345842-3245-4010-82CA-924C0B5A1D00}" srcOrd="0" destOrd="0" parTransId="{6D53D5AA-09DD-43EE-B936-287A49AB40D2}" sibTransId="{2EF41855-BC06-4FF7-9862-CB026153F640}"/>
    <dgm:cxn modelId="{C32BED89-EBF7-4725-B67F-3010918B30B6}" srcId="{265796C4-6438-4100-908E-400E5BD2709C}" destId="{1D867502-4C17-4A3E-AE0D-366108CA1EC2}" srcOrd="1" destOrd="0" parTransId="{0F07A3F4-9A16-437B-A239-3FDE78079DF1}" sibTransId="{93F38AAC-150F-4B4B-B469-33251B6A0398}"/>
    <dgm:cxn modelId="{D706C3CA-F386-4313-9AC1-8AD741D80416}" type="presOf" srcId="{1D867502-4C17-4A3E-AE0D-366108CA1EC2}" destId="{3B22D96C-19D8-4925-BAA4-901A147B59BE}" srcOrd="0" destOrd="0" presId="urn:microsoft.com/office/officeart/2005/8/layout/hierarchy1"/>
    <dgm:cxn modelId="{3A498CD7-3A3E-4472-AF21-00364285128C}" type="presOf" srcId="{9A345842-3245-4010-82CA-924C0B5A1D00}" destId="{6921BA0A-8620-4156-A43D-D3ABCD136C4C}" srcOrd="0" destOrd="0" presId="urn:microsoft.com/office/officeart/2005/8/layout/hierarchy1"/>
    <dgm:cxn modelId="{4BB162F7-CD55-4B05-A6B3-EDDE8E80DD1E}" type="presOf" srcId="{265796C4-6438-4100-908E-400E5BD2709C}" destId="{77BCE5A6-FE5C-4A15-B6EF-F5306B532FC8}" srcOrd="0" destOrd="0" presId="urn:microsoft.com/office/officeart/2005/8/layout/hierarchy1"/>
    <dgm:cxn modelId="{18E38121-3756-4D5C-A162-1668D536C8DE}" type="presParOf" srcId="{77BCE5A6-FE5C-4A15-B6EF-F5306B532FC8}" destId="{0020CAA2-1B11-484E-822C-A41F09FE955B}" srcOrd="0" destOrd="0" presId="urn:microsoft.com/office/officeart/2005/8/layout/hierarchy1"/>
    <dgm:cxn modelId="{825E1241-07AC-4194-B446-72E627DA71DD}" type="presParOf" srcId="{0020CAA2-1B11-484E-822C-A41F09FE955B}" destId="{FB2A67FE-EED9-4A6B-AA8F-0AD5A63CCB9E}" srcOrd="0" destOrd="0" presId="urn:microsoft.com/office/officeart/2005/8/layout/hierarchy1"/>
    <dgm:cxn modelId="{C3027101-FA03-422F-9D89-B809CCF1ECEC}" type="presParOf" srcId="{FB2A67FE-EED9-4A6B-AA8F-0AD5A63CCB9E}" destId="{DF90A309-C78C-48F8-B32F-D01DD7E289A9}" srcOrd="0" destOrd="0" presId="urn:microsoft.com/office/officeart/2005/8/layout/hierarchy1"/>
    <dgm:cxn modelId="{E6F6721C-A4E2-471B-B459-3CC804F8BCDA}" type="presParOf" srcId="{FB2A67FE-EED9-4A6B-AA8F-0AD5A63CCB9E}" destId="{6921BA0A-8620-4156-A43D-D3ABCD136C4C}" srcOrd="1" destOrd="0" presId="urn:microsoft.com/office/officeart/2005/8/layout/hierarchy1"/>
    <dgm:cxn modelId="{25C72D3F-96D8-4DAD-A942-4B8D86A075B6}" type="presParOf" srcId="{0020CAA2-1B11-484E-822C-A41F09FE955B}" destId="{6847A52D-402A-477D-BE8A-C28BB8A3880B}" srcOrd="1" destOrd="0" presId="urn:microsoft.com/office/officeart/2005/8/layout/hierarchy1"/>
    <dgm:cxn modelId="{9EC18C4C-4058-40D4-92D1-2EFF47AE4340}" type="presParOf" srcId="{77BCE5A6-FE5C-4A15-B6EF-F5306B532FC8}" destId="{1BCF07F2-51B1-4727-A2AE-C0532A141645}" srcOrd="1" destOrd="0" presId="urn:microsoft.com/office/officeart/2005/8/layout/hierarchy1"/>
    <dgm:cxn modelId="{39F642FA-AD3A-4766-B680-379C9A61D725}" type="presParOf" srcId="{1BCF07F2-51B1-4727-A2AE-C0532A141645}" destId="{9AE66661-B924-418E-BA3E-7A6D2D7DC004}" srcOrd="0" destOrd="0" presId="urn:microsoft.com/office/officeart/2005/8/layout/hierarchy1"/>
    <dgm:cxn modelId="{7DF76254-4FE7-4B3A-A0CE-FECC6000FADB}" type="presParOf" srcId="{9AE66661-B924-418E-BA3E-7A6D2D7DC004}" destId="{4EC6F88E-6C24-455E-BF75-E3843E6BD305}" srcOrd="0" destOrd="0" presId="urn:microsoft.com/office/officeart/2005/8/layout/hierarchy1"/>
    <dgm:cxn modelId="{D58042F4-0654-4B32-B4A6-2F8960267BFF}" type="presParOf" srcId="{9AE66661-B924-418E-BA3E-7A6D2D7DC004}" destId="{3B22D96C-19D8-4925-BAA4-901A147B59BE}" srcOrd="1" destOrd="0" presId="urn:microsoft.com/office/officeart/2005/8/layout/hierarchy1"/>
    <dgm:cxn modelId="{9DACE22C-1923-460F-B966-6F2B1FF866BF}" type="presParOf" srcId="{1BCF07F2-51B1-4727-A2AE-C0532A141645}" destId="{E4AD8121-EACB-4354-8A1B-ECD7E6A66E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1A430B-C44E-4885-9754-76D060F73E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B0E4637-C1C2-40F9-801E-3FD3829A1E1F}">
      <dgm:prSet custT="1"/>
      <dgm:spPr/>
      <dgm:t>
        <a:bodyPr/>
        <a:lstStyle/>
        <a:p>
          <a:r>
            <a:rPr lang="cs-CZ" sz="1800" b="0" i="0" dirty="0"/>
            <a:t>K získání kvalifikovaného certifikátu je obvykle nezbytná osobní návštěva certifikační autority</a:t>
          </a:r>
          <a:endParaRPr lang="en-US" sz="1800" dirty="0"/>
        </a:p>
      </dgm:t>
    </dgm:pt>
    <dgm:pt modelId="{CFB6A7B8-64D0-4D72-9A16-3063E2160146}" type="parTrans" cxnId="{27EC3E9C-1720-41A5-8974-F193D8657611}">
      <dgm:prSet/>
      <dgm:spPr/>
      <dgm:t>
        <a:bodyPr/>
        <a:lstStyle/>
        <a:p>
          <a:endParaRPr lang="en-US"/>
        </a:p>
      </dgm:t>
    </dgm:pt>
    <dgm:pt modelId="{13A7F5CD-3B14-47B6-B718-0A37049742FE}" type="sibTrans" cxnId="{27EC3E9C-1720-41A5-8974-F193D8657611}">
      <dgm:prSet/>
      <dgm:spPr/>
      <dgm:t>
        <a:bodyPr/>
        <a:lstStyle/>
        <a:p>
          <a:endParaRPr lang="en-US"/>
        </a:p>
      </dgm:t>
    </dgm:pt>
    <dgm:pt modelId="{421DB054-B581-43A6-8797-9803642D998A}">
      <dgm:prSet custT="1"/>
      <dgm:spPr/>
      <dgm:t>
        <a:bodyPr/>
        <a:lstStyle/>
        <a:p>
          <a:r>
            <a:rPr lang="cs-CZ" sz="2000" b="0" i="0" dirty="0"/>
            <a:t>Alternativou bývá sjednání návštěvy pracovníka certifikační autority v místě působnosti žadatele</a:t>
          </a:r>
          <a:endParaRPr lang="en-US" sz="2000" dirty="0"/>
        </a:p>
      </dgm:t>
    </dgm:pt>
    <dgm:pt modelId="{E00A4B43-3F50-4C3F-86DC-B814FCB362E9}" type="parTrans" cxnId="{A0777D87-2F67-4483-959C-AE77FA4723DF}">
      <dgm:prSet/>
      <dgm:spPr/>
      <dgm:t>
        <a:bodyPr/>
        <a:lstStyle/>
        <a:p>
          <a:endParaRPr lang="en-US"/>
        </a:p>
      </dgm:t>
    </dgm:pt>
    <dgm:pt modelId="{67CFC521-9006-48AA-8A6A-C10DCD58263F}" type="sibTrans" cxnId="{A0777D87-2F67-4483-959C-AE77FA4723DF}">
      <dgm:prSet/>
      <dgm:spPr/>
      <dgm:t>
        <a:bodyPr/>
        <a:lstStyle/>
        <a:p>
          <a:endParaRPr lang="en-US"/>
        </a:p>
      </dgm:t>
    </dgm:pt>
    <dgm:pt modelId="{CE0CE6C6-69F2-4AE0-9D5D-B263F38189EC}" type="pres">
      <dgm:prSet presAssocID="{C01A430B-C44E-4885-9754-76D060F73E80}" presName="linear" presStyleCnt="0">
        <dgm:presLayoutVars>
          <dgm:animLvl val="lvl"/>
          <dgm:resizeHandles val="exact"/>
        </dgm:presLayoutVars>
      </dgm:prSet>
      <dgm:spPr/>
    </dgm:pt>
    <dgm:pt modelId="{7629B80F-7A0E-403F-BD4E-2F7575E4B44B}" type="pres">
      <dgm:prSet presAssocID="{2B0E4637-C1C2-40F9-801E-3FD3829A1E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9EF6AA7-6295-4C3F-9612-B6202B9B3A66}" type="pres">
      <dgm:prSet presAssocID="{13A7F5CD-3B14-47B6-B718-0A37049742FE}" presName="spacer" presStyleCnt="0"/>
      <dgm:spPr/>
    </dgm:pt>
    <dgm:pt modelId="{36D4A4FA-ADD2-4354-9ED4-BF6E8F8983A1}" type="pres">
      <dgm:prSet presAssocID="{421DB054-B581-43A6-8797-9803642D998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0777D87-2F67-4483-959C-AE77FA4723DF}" srcId="{C01A430B-C44E-4885-9754-76D060F73E80}" destId="{421DB054-B581-43A6-8797-9803642D998A}" srcOrd="1" destOrd="0" parTransId="{E00A4B43-3F50-4C3F-86DC-B814FCB362E9}" sibTransId="{67CFC521-9006-48AA-8A6A-C10DCD58263F}"/>
    <dgm:cxn modelId="{27EC3E9C-1720-41A5-8974-F193D8657611}" srcId="{C01A430B-C44E-4885-9754-76D060F73E80}" destId="{2B0E4637-C1C2-40F9-801E-3FD3829A1E1F}" srcOrd="0" destOrd="0" parTransId="{CFB6A7B8-64D0-4D72-9A16-3063E2160146}" sibTransId="{13A7F5CD-3B14-47B6-B718-0A37049742FE}"/>
    <dgm:cxn modelId="{48AA35DA-702E-4B93-9DC8-8D1D62B2EBFE}" type="presOf" srcId="{421DB054-B581-43A6-8797-9803642D998A}" destId="{36D4A4FA-ADD2-4354-9ED4-BF6E8F8983A1}" srcOrd="0" destOrd="0" presId="urn:microsoft.com/office/officeart/2005/8/layout/vList2"/>
    <dgm:cxn modelId="{433E7EEE-CB73-4F1B-8AAA-CB6593EE621A}" type="presOf" srcId="{C01A430B-C44E-4885-9754-76D060F73E80}" destId="{CE0CE6C6-69F2-4AE0-9D5D-B263F38189EC}" srcOrd="0" destOrd="0" presId="urn:microsoft.com/office/officeart/2005/8/layout/vList2"/>
    <dgm:cxn modelId="{12154AF2-FE6B-42A4-BBC6-6D8D32227FEB}" type="presOf" srcId="{2B0E4637-C1C2-40F9-801E-3FD3829A1E1F}" destId="{7629B80F-7A0E-403F-BD4E-2F7575E4B44B}" srcOrd="0" destOrd="0" presId="urn:microsoft.com/office/officeart/2005/8/layout/vList2"/>
    <dgm:cxn modelId="{E84BD4DD-52C9-4B25-8B5C-CA8CB6BEE7EC}" type="presParOf" srcId="{CE0CE6C6-69F2-4AE0-9D5D-B263F38189EC}" destId="{7629B80F-7A0E-403F-BD4E-2F7575E4B44B}" srcOrd="0" destOrd="0" presId="urn:microsoft.com/office/officeart/2005/8/layout/vList2"/>
    <dgm:cxn modelId="{121BB19C-46A6-4A51-A44C-114E5D7FDE36}" type="presParOf" srcId="{CE0CE6C6-69F2-4AE0-9D5D-B263F38189EC}" destId="{B9EF6AA7-6295-4C3F-9612-B6202B9B3A66}" srcOrd="1" destOrd="0" presId="urn:microsoft.com/office/officeart/2005/8/layout/vList2"/>
    <dgm:cxn modelId="{F259C0CA-7CD7-4993-9F91-472ED8A59A81}" type="presParOf" srcId="{CE0CE6C6-69F2-4AE0-9D5D-B263F38189EC}" destId="{36D4A4FA-ADD2-4354-9ED4-BF6E8F8983A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5F47F8-8A61-4E67-8F13-E61472B219F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533ACA3-1E84-4942-BE50-CF8A277B1AF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 dirty="0"/>
            <a:t>Komerční certifikát </a:t>
          </a:r>
          <a:r>
            <a:rPr lang="cs-CZ" sz="1500" dirty="0"/>
            <a:t>– slouží k ověření totožnosti uživatele a šifrování elektronické komunikace (protokolem SSL), zkráceně pro přístup (např. v modulu </a:t>
          </a:r>
          <a:r>
            <a:rPr lang="cs-CZ" sz="1500" dirty="0" err="1"/>
            <a:t>eDávky</a:t>
          </a:r>
          <a:r>
            <a:rPr lang="cs-CZ" sz="1500" dirty="0"/>
            <a:t>, </a:t>
          </a:r>
          <a:r>
            <a:rPr lang="cs-CZ" sz="1500" dirty="0" err="1"/>
            <a:t>eKontrol</a:t>
          </a:r>
          <a:r>
            <a:rPr lang="cs-CZ" sz="1500" dirty="0"/>
            <a:t>)</a:t>
          </a:r>
          <a:endParaRPr lang="en-US" sz="1500" dirty="0"/>
        </a:p>
      </dgm:t>
    </dgm:pt>
    <dgm:pt modelId="{B6F98D36-2DF1-4F5A-B845-A55FD6E0D405}" type="parTrans" cxnId="{42D03322-84F5-4719-AC12-E1B652151656}">
      <dgm:prSet/>
      <dgm:spPr/>
      <dgm:t>
        <a:bodyPr/>
        <a:lstStyle/>
        <a:p>
          <a:endParaRPr lang="en-US"/>
        </a:p>
      </dgm:t>
    </dgm:pt>
    <dgm:pt modelId="{650C7962-2C2E-49A8-B438-EF146E82F8AA}" type="sibTrans" cxnId="{42D03322-84F5-4719-AC12-E1B652151656}">
      <dgm:prSet/>
      <dgm:spPr/>
      <dgm:t>
        <a:bodyPr/>
        <a:lstStyle/>
        <a:p>
          <a:endParaRPr lang="en-US"/>
        </a:p>
      </dgm:t>
    </dgm:pt>
    <dgm:pt modelId="{ECBD2EB6-DAAB-40AE-857D-18F7ABF42A2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 dirty="0"/>
            <a:t>Kvalifikovaný certifikát </a:t>
          </a:r>
          <a:r>
            <a:rPr lang="cs-CZ" sz="1700" dirty="0"/>
            <a:t>– slouží pro elektronické podepisování dat (např. v modulu </a:t>
          </a:r>
          <a:r>
            <a:rPr lang="cs-CZ" sz="1700" dirty="0" err="1"/>
            <a:t>eParafa</a:t>
          </a:r>
          <a:r>
            <a:rPr lang="cs-CZ" sz="1700" dirty="0"/>
            <a:t>, </a:t>
          </a:r>
          <a:r>
            <a:rPr lang="cs-CZ" sz="1700" dirty="0" err="1"/>
            <a:t>eNeschopenka</a:t>
          </a:r>
          <a:r>
            <a:rPr lang="cs-CZ" sz="1700" dirty="0"/>
            <a:t>, eRecept apod.)</a:t>
          </a:r>
          <a:endParaRPr lang="en-US" sz="1700" dirty="0"/>
        </a:p>
      </dgm:t>
    </dgm:pt>
    <dgm:pt modelId="{7AB6F59C-D422-4896-A430-3F800942D1DC}" type="parTrans" cxnId="{837B6337-5877-4AAC-BA77-E55554742BB0}">
      <dgm:prSet/>
      <dgm:spPr/>
      <dgm:t>
        <a:bodyPr/>
        <a:lstStyle/>
        <a:p>
          <a:endParaRPr lang="en-US"/>
        </a:p>
      </dgm:t>
    </dgm:pt>
    <dgm:pt modelId="{62A5D55C-05C9-4272-AEA4-6C267380CA0C}" type="sibTrans" cxnId="{837B6337-5877-4AAC-BA77-E55554742BB0}">
      <dgm:prSet/>
      <dgm:spPr/>
      <dgm:t>
        <a:bodyPr/>
        <a:lstStyle/>
        <a:p>
          <a:endParaRPr lang="en-US"/>
        </a:p>
      </dgm:t>
    </dgm:pt>
    <dgm:pt modelId="{8B5CC22D-DF56-4C12-87F1-F2097F69E004}" type="pres">
      <dgm:prSet presAssocID="{CA5F47F8-8A61-4E67-8F13-E61472B219FD}" presName="root" presStyleCnt="0">
        <dgm:presLayoutVars>
          <dgm:dir/>
          <dgm:resizeHandles val="exact"/>
        </dgm:presLayoutVars>
      </dgm:prSet>
      <dgm:spPr/>
    </dgm:pt>
    <dgm:pt modelId="{B9A2F6A9-7559-4B71-A1FA-4EC024DAD7DB}" type="pres">
      <dgm:prSet presAssocID="{0533ACA3-1E84-4942-BE50-CF8A277B1AF3}" presName="compNode" presStyleCnt="0"/>
      <dgm:spPr/>
    </dgm:pt>
    <dgm:pt modelId="{F03EA437-8A26-40AB-9B12-9351DDDFF50E}" type="pres">
      <dgm:prSet presAssocID="{0533ACA3-1E84-4942-BE50-CF8A277B1AF3}" presName="bgRect" presStyleLbl="bgShp" presStyleIdx="0" presStyleCnt="2"/>
      <dgm:spPr/>
    </dgm:pt>
    <dgm:pt modelId="{5FBF17D8-4510-499A-B73D-6BF639E2F5B0}" type="pres">
      <dgm:prSet presAssocID="{0533ACA3-1E84-4942-BE50-CF8A277B1AF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íč"/>
        </a:ext>
      </dgm:extLst>
    </dgm:pt>
    <dgm:pt modelId="{BE310230-CCEE-48D9-B9FF-39AB06D44091}" type="pres">
      <dgm:prSet presAssocID="{0533ACA3-1E84-4942-BE50-CF8A277B1AF3}" presName="spaceRect" presStyleCnt="0"/>
      <dgm:spPr/>
    </dgm:pt>
    <dgm:pt modelId="{C6A8C0D8-4DD5-4375-9785-55A10F2F1DB4}" type="pres">
      <dgm:prSet presAssocID="{0533ACA3-1E84-4942-BE50-CF8A277B1AF3}" presName="parTx" presStyleLbl="revTx" presStyleIdx="0" presStyleCnt="2">
        <dgm:presLayoutVars>
          <dgm:chMax val="0"/>
          <dgm:chPref val="0"/>
        </dgm:presLayoutVars>
      </dgm:prSet>
      <dgm:spPr/>
    </dgm:pt>
    <dgm:pt modelId="{2B639650-FB45-446A-8CFA-61E17F02C9E3}" type="pres">
      <dgm:prSet presAssocID="{650C7962-2C2E-49A8-B438-EF146E82F8AA}" presName="sibTrans" presStyleCnt="0"/>
      <dgm:spPr/>
    </dgm:pt>
    <dgm:pt modelId="{21A2C643-129B-4E07-A9A3-1DCDBDD4DDB3}" type="pres">
      <dgm:prSet presAssocID="{ECBD2EB6-DAAB-40AE-857D-18F7ABF42A23}" presName="compNode" presStyleCnt="0"/>
      <dgm:spPr/>
    </dgm:pt>
    <dgm:pt modelId="{FCBA53A9-4513-45D5-9212-0F7FEE918C77}" type="pres">
      <dgm:prSet presAssocID="{ECBD2EB6-DAAB-40AE-857D-18F7ABF42A23}" presName="bgRect" presStyleLbl="bgShp" presStyleIdx="1" presStyleCnt="2"/>
      <dgm:spPr/>
    </dgm:pt>
    <dgm:pt modelId="{540A62A4-8208-4CC2-856E-A597417EF296}" type="pres">
      <dgm:prSet presAssocID="{ECBD2EB6-DAAB-40AE-857D-18F7ABF42A2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C6FEEF4C-776B-4C4E-8BC1-AE786C16D933}" type="pres">
      <dgm:prSet presAssocID="{ECBD2EB6-DAAB-40AE-857D-18F7ABF42A23}" presName="spaceRect" presStyleCnt="0"/>
      <dgm:spPr/>
    </dgm:pt>
    <dgm:pt modelId="{E63D6120-0C7E-485E-9BBB-B29DD0096CFA}" type="pres">
      <dgm:prSet presAssocID="{ECBD2EB6-DAAB-40AE-857D-18F7ABF42A23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2D03322-84F5-4719-AC12-E1B652151656}" srcId="{CA5F47F8-8A61-4E67-8F13-E61472B219FD}" destId="{0533ACA3-1E84-4942-BE50-CF8A277B1AF3}" srcOrd="0" destOrd="0" parTransId="{B6F98D36-2DF1-4F5A-B845-A55FD6E0D405}" sibTransId="{650C7962-2C2E-49A8-B438-EF146E82F8AA}"/>
    <dgm:cxn modelId="{837B6337-5877-4AAC-BA77-E55554742BB0}" srcId="{CA5F47F8-8A61-4E67-8F13-E61472B219FD}" destId="{ECBD2EB6-DAAB-40AE-857D-18F7ABF42A23}" srcOrd="1" destOrd="0" parTransId="{7AB6F59C-D422-4896-A430-3F800942D1DC}" sibTransId="{62A5D55C-05C9-4272-AEA4-6C267380CA0C}"/>
    <dgm:cxn modelId="{8DE2956D-CD24-4CBD-ACD3-21682A9BBFA5}" type="presOf" srcId="{0533ACA3-1E84-4942-BE50-CF8A277B1AF3}" destId="{C6A8C0D8-4DD5-4375-9785-55A10F2F1DB4}" srcOrd="0" destOrd="0" presId="urn:microsoft.com/office/officeart/2018/2/layout/IconVerticalSolidList"/>
    <dgm:cxn modelId="{031648CB-629C-49D2-8198-A3149D4C0244}" type="presOf" srcId="{ECBD2EB6-DAAB-40AE-857D-18F7ABF42A23}" destId="{E63D6120-0C7E-485E-9BBB-B29DD0096CFA}" srcOrd="0" destOrd="0" presId="urn:microsoft.com/office/officeart/2018/2/layout/IconVerticalSolidList"/>
    <dgm:cxn modelId="{770490F4-45B2-4CA8-851D-53AEAC54ADA7}" type="presOf" srcId="{CA5F47F8-8A61-4E67-8F13-E61472B219FD}" destId="{8B5CC22D-DF56-4C12-87F1-F2097F69E004}" srcOrd="0" destOrd="0" presId="urn:microsoft.com/office/officeart/2018/2/layout/IconVerticalSolidList"/>
    <dgm:cxn modelId="{FDD9FF04-8DDF-435A-AFC3-0AD4CC66D7DE}" type="presParOf" srcId="{8B5CC22D-DF56-4C12-87F1-F2097F69E004}" destId="{B9A2F6A9-7559-4B71-A1FA-4EC024DAD7DB}" srcOrd="0" destOrd="0" presId="urn:microsoft.com/office/officeart/2018/2/layout/IconVerticalSolidList"/>
    <dgm:cxn modelId="{CECF9092-4A78-40E2-8793-20A85D0BFE58}" type="presParOf" srcId="{B9A2F6A9-7559-4B71-A1FA-4EC024DAD7DB}" destId="{F03EA437-8A26-40AB-9B12-9351DDDFF50E}" srcOrd="0" destOrd="0" presId="urn:microsoft.com/office/officeart/2018/2/layout/IconVerticalSolidList"/>
    <dgm:cxn modelId="{073F2E72-FCD8-406E-A4CF-1D4B9B97C1A1}" type="presParOf" srcId="{B9A2F6A9-7559-4B71-A1FA-4EC024DAD7DB}" destId="{5FBF17D8-4510-499A-B73D-6BF639E2F5B0}" srcOrd="1" destOrd="0" presId="urn:microsoft.com/office/officeart/2018/2/layout/IconVerticalSolidList"/>
    <dgm:cxn modelId="{ABDEB9A8-2F1F-4707-A39A-615E2D0D91DC}" type="presParOf" srcId="{B9A2F6A9-7559-4B71-A1FA-4EC024DAD7DB}" destId="{BE310230-CCEE-48D9-B9FF-39AB06D44091}" srcOrd="2" destOrd="0" presId="urn:microsoft.com/office/officeart/2018/2/layout/IconVerticalSolidList"/>
    <dgm:cxn modelId="{B6FC7869-6A70-4E1F-B6EE-834315B262F2}" type="presParOf" srcId="{B9A2F6A9-7559-4B71-A1FA-4EC024DAD7DB}" destId="{C6A8C0D8-4DD5-4375-9785-55A10F2F1DB4}" srcOrd="3" destOrd="0" presId="urn:microsoft.com/office/officeart/2018/2/layout/IconVerticalSolidList"/>
    <dgm:cxn modelId="{38DC07B8-659A-4EBA-914E-74E63D81BC9B}" type="presParOf" srcId="{8B5CC22D-DF56-4C12-87F1-F2097F69E004}" destId="{2B639650-FB45-446A-8CFA-61E17F02C9E3}" srcOrd="1" destOrd="0" presId="urn:microsoft.com/office/officeart/2018/2/layout/IconVerticalSolidList"/>
    <dgm:cxn modelId="{032D7419-272E-4361-85D4-6DC89720D65B}" type="presParOf" srcId="{8B5CC22D-DF56-4C12-87F1-F2097F69E004}" destId="{21A2C643-129B-4E07-A9A3-1DCDBDD4DDB3}" srcOrd="2" destOrd="0" presId="urn:microsoft.com/office/officeart/2018/2/layout/IconVerticalSolidList"/>
    <dgm:cxn modelId="{A2BA78A8-A19D-4AEA-9036-047647D1D87E}" type="presParOf" srcId="{21A2C643-129B-4E07-A9A3-1DCDBDD4DDB3}" destId="{FCBA53A9-4513-45D5-9212-0F7FEE918C77}" srcOrd="0" destOrd="0" presId="urn:microsoft.com/office/officeart/2018/2/layout/IconVerticalSolidList"/>
    <dgm:cxn modelId="{A584286E-033E-4959-B5DE-D2513F2740D2}" type="presParOf" srcId="{21A2C643-129B-4E07-A9A3-1DCDBDD4DDB3}" destId="{540A62A4-8208-4CC2-856E-A597417EF296}" srcOrd="1" destOrd="0" presId="urn:microsoft.com/office/officeart/2018/2/layout/IconVerticalSolidList"/>
    <dgm:cxn modelId="{347D1855-03D7-4588-817D-97F05B5F4434}" type="presParOf" srcId="{21A2C643-129B-4E07-A9A3-1DCDBDD4DDB3}" destId="{C6FEEF4C-776B-4C4E-8BC1-AE786C16D933}" srcOrd="2" destOrd="0" presId="urn:microsoft.com/office/officeart/2018/2/layout/IconVerticalSolidList"/>
    <dgm:cxn modelId="{2DD6BA33-F5ED-4F52-A429-D4FC0E76D1EB}" type="presParOf" srcId="{21A2C643-129B-4E07-A9A3-1DCDBDD4DDB3}" destId="{E63D6120-0C7E-485E-9BBB-B29DD0096CF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61A4-C84D-4FDA-971A-086922B5E17B}">
      <dsp:nvSpPr>
        <dsp:cNvPr id="0" name=""/>
        <dsp:cNvSpPr/>
      </dsp:nvSpPr>
      <dsp:spPr>
        <a:xfrm>
          <a:off x="0" y="2053"/>
          <a:ext cx="66512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0997E-1D60-4232-9E88-A6FECEB9B70B}">
      <dsp:nvSpPr>
        <dsp:cNvPr id="0" name=""/>
        <dsp:cNvSpPr/>
      </dsp:nvSpPr>
      <dsp:spPr>
        <a:xfrm>
          <a:off x="0" y="2053"/>
          <a:ext cx="6651253" cy="1400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Příloha elektronického dokumentu, která umožňuje bezpečný přenos informací po internetu</a:t>
          </a:r>
          <a:endParaRPr lang="en-US" sz="2000" kern="1200" dirty="0"/>
        </a:p>
      </dsp:txBody>
      <dsp:txXfrm>
        <a:off x="0" y="2053"/>
        <a:ext cx="6651253" cy="1400167"/>
      </dsp:txXfrm>
    </dsp:sp>
    <dsp:sp modelId="{E5D65E04-9208-45CE-9E15-6BF54329D166}">
      <dsp:nvSpPr>
        <dsp:cNvPr id="0" name=""/>
        <dsp:cNvSpPr/>
      </dsp:nvSpPr>
      <dsp:spPr>
        <a:xfrm>
          <a:off x="0" y="1402220"/>
          <a:ext cx="6651253" cy="0"/>
        </a:xfrm>
        <a:prstGeom prst="line">
          <a:avLst/>
        </a:prstGeom>
        <a:solidFill>
          <a:schemeClr val="accent2">
            <a:hueOff val="747426"/>
            <a:satOff val="-209"/>
            <a:lumOff val="3529"/>
            <a:alphaOff val="0"/>
          </a:schemeClr>
        </a:solidFill>
        <a:ln w="12700" cap="flat" cmpd="sng" algn="ctr">
          <a:solidFill>
            <a:schemeClr val="accent2">
              <a:hueOff val="747426"/>
              <a:satOff val="-209"/>
              <a:lumOff val="35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316DC-257D-4342-BFAF-C04DBF41AE3F}">
      <dsp:nvSpPr>
        <dsp:cNvPr id="0" name=""/>
        <dsp:cNvSpPr/>
      </dsp:nvSpPr>
      <dsp:spPr>
        <a:xfrm>
          <a:off x="0" y="1402220"/>
          <a:ext cx="6651253" cy="1400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Využívá se ve webových prohlížečích a v poštovních aplikacích a aplikacích pro výměnu textových zpráv</a:t>
          </a:r>
          <a:endParaRPr lang="en-US" sz="2000" kern="1200" dirty="0"/>
        </a:p>
      </dsp:txBody>
      <dsp:txXfrm>
        <a:off x="0" y="1402220"/>
        <a:ext cx="6651253" cy="1400167"/>
      </dsp:txXfrm>
    </dsp:sp>
    <dsp:sp modelId="{B0ADE01B-8338-4AE7-8EB3-9B574D35F583}">
      <dsp:nvSpPr>
        <dsp:cNvPr id="0" name=""/>
        <dsp:cNvSpPr/>
      </dsp:nvSpPr>
      <dsp:spPr>
        <a:xfrm>
          <a:off x="0" y="2802387"/>
          <a:ext cx="6651253" cy="0"/>
        </a:xfrm>
        <a:prstGeom prst="line">
          <a:avLst/>
        </a:prstGeom>
        <a:solidFill>
          <a:schemeClr val="accent2">
            <a:hueOff val="1494852"/>
            <a:satOff val="-418"/>
            <a:lumOff val="7058"/>
            <a:alphaOff val="0"/>
          </a:schemeClr>
        </a:solidFill>
        <a:ln w="12700" cap="flat" cmpd="sng" algn="ctr">
          <a:solidFill>
            <a:schemeClr val="accent2">
              <a:hueOff val="1494852"/>
              <a:satOff val="-418"/>
              <a:lumOff val="70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A0529-1321-42A5-80D1-DEA817D1B486}">
      <dsp:nvSpPr>
        <dsp:cNvPr id="0" name=""/>
        <dsp:cNvSpPr/>
      </dsp:nvSpPr>
      <dsp:spPr>
        <a:xfrm>
          <a:off x="0" y="2802387"/>
          <a:ext cx="6651253" cy="1400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Komunikujete-li se zabezpečeným serverem, informace, které si s ním vyměňujete, jsou šifrovány</a:t>
          </a:r>
          <a:endParaRPr lang="en-US" sz="2000" kern="1200" dirty="0"/>
        </a:p>
      </dsp:txBody>
      <dsp:txXfrm>
        <a:off x="0" y="2802387"/>
        <a:ext cx="6651253" cy="1400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0A309-C78C-48F8-B32F-D01DD7E289A9}">
      <dsp:nvSpPr>
        <dsp:cNvPr id="0" name=""/>
        <dsp:cNvSpPr/>
      </dsp:nvSpPr>
      <dsp:spPr>
        <a:xfrm>
          <a:off x="1183" y="412474"/>
          <a:ext cx="4155773" cy="2638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1BA0A-8620-4156-A43D-D3ABCD136C4C}">
      <dsp:nvSpPr>
        <dsp:cNvPr id="0" name=""/>
        <dsp:cNvSpPr/>
      </dsp:nvSpPr>
      <dsp:spPr>
        <a:xfrm>
          <a:off x="462936" y="851138"/>
          <a:ext cx="4155773" cy="2638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Pokud máte vlastní webovou stránku, tvoříte ji nebo se ji chystáte založit, už teď máte dobrý důvod si SSL certifikát pořídit</a:t>
          </a:r>
          <a:endParaRPr lang="en-US" sz="2000" kern="1200" dirty="0"/>
        </a:p>
      </dsp:txBody>
      <dsp:txXfrm>
        <a:off x="540227" y="928429"/>
        <a:ext cx="4001191" cy="2484333"/>
      </dsp:txXfrm>
    </dsp:sp>
    <dsp:sp modelId="{4EC6F88E-6C24-455E-BF75-E3843E6BD305}">
      <dsp:nvSpPr>
        <dsp:cNvPr id="0" name=""/>
        <dsp:cNvSpPr/>
      </dsp:nvSpPr>
      <dsp:spPr>
        <a:xfrm>
          <a:off x="5080462" y="412474"/>
          <a:ext cx="4155773" cy="2638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2D96C-19D8-4925-BAA4-901A147B59BE}">
      <dsp:nvSpPr>
        <dsp:cNvPr id="0" name=""/>
        <dsp:cNvSpPr/>
      </dsp:nvSpPr>
      <dsp:spPr>
        <a:xfrm>
          <a:off x="5542214" y="851138"/>
          <a:ext cx="4155773" cy="2638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Ukážete tak vašim zákazníkům, čtenářům a jiným návštěvníkům, že je pro vás jejich bezpečnost důležitá -&gt; nemusí se bát ohrožení jejich přihlašovacích údajů, osobních dat nebo platebních údajů</a:t>
          </a:r>
          <a:endParaRPr lang="en-US" sz="2000" kern="1200" dirty="0"/>
        </a:p>
      </dsp:txBody>
      <dsp:txXfrm>
        <a:off x="5619505" y="928429"/>
        <a:ext cx="4001191" cy="2484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9B80F-7A0E-403F-BD4E-2F7575E4B44B}">
      <dsp:nvSpPr>
        <dsp:cNvPr id="0" name=""/>
        <dsp:cNvSpPr/>
      </dsp:nvSpPr>
      <dsp:spPr>
        <a:xfrm>
          <a:off x="0" y="769859"/>
          <a:ext cx="6101443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/>
            <a:t>K získání kvalifikovaného certifikátu je obvykle nezbytná osobní návštěva certifikační autority</a:t>
          </a:r>
          <a:endParaRPr lang="en-US" sz="1800" kern="1200" dirty="0"/>
        </a:p>
      </dsp:txBody>
      <dsp:txXfrm>
        <a:off x="59399" y="829258"/>
        <a:ext cx="5982645" cy="1098002"/>
      </dsp:txXfrm>
    </dsp:sp>
    <dsp:sp modelId="{36D4A4FA-ADD2-4354-9ED4-BF6E8F8983A1}">
      <dsp:nvSpPr>
        <dsp:cNvPr id="0" name=""/>
        <dsp:cNvSpPr/>
      </dsp:nvSpPr>
      <dsp:spPr>
        <a:xfrm>
          <a:off x="0" y="2173860"/>
          <a:ext cx="6101443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dirty="0"/>
            <a:t>Alternativou bývá sjednání návštěvy pracovníka certifikační autority v místě působnosti žadatele</a:t>
          </a:r>
          <a:endParaRPr lang="en-US" sz="2000" kern="1200" dirty="0"/>
        </a:p>
      </dsp:txBody>
      <dsp:txXfrm>
        <a:off x="59399" y="2233259"/>
        <a:ext cx="5982645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EA437-8A26-40AB-9B12-9351DDDFF50E}">
      <dsp:nvSpPr>
        <dsp:cNvPr id="0" name=""/>
        <dsp:cNvSpPr/>
      </dsp:nvSpPr>
      <dsp:spPr>
        <a:xfrm>
          <a:off x="0" y="892934"/>
          <a:ext cx="5803231" cy="16484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F17D8-4510-499A-B73D-6BF639E2F5B0}">
      <dsp:nvSpPr>
        <dsp:cNvPr id="0" name=""/>
        <dsp:cNvSpPr/>
      </dsp:nvSpPr>
      <dsp:spPr>
        <a:xfrm>
          <a:off x="498669" y="1263846"/>
          <a:ext cx="906672" cy="9066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8C0D8-4DD5-4375-9785-55A10F2F1DB4}">
      <dsp:nvSpPr>
        <dsp:cNvPr id="0" name=""/>
        <dsp:cNvSpPr/>
      </dsp:nvSpPr>
      <dsp:spPr>
        <a:xfrm>
          <a:off x="1904011" y="892934"/>
          <a:ext cx="3899219" cy="1648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466" tIns="174466" rIns="174466" bIns="17446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Komerční certifikát </a:t>
          </a:r>
          <a:r>
            <a:rPr lang="cs-CZ" sz="1500" kern="1200" dirty="0"/>
            <a:t>– slouží k ověření totožnosti uživatele a šifrování elektronické komunikace (protokolem SSL), zkráceně pro přístup (např. v modulu </a:t>
          </a:r>
          <a:r>
            <a:rPr lang="cs-CZ" sz="1500" kern="1200" dirty="0" err="1"/>
            <a:t>eDávky</a:t>
          </a:r>
          <a:r>
            <a:rPr lang="cs-CZ" sz="1500" kern="1200" dirty="0"/>
            <a:t>, </a:t>
          </a:r>
          <a:r>
            <a:rPr lang="cs-CZ" sz="1500" kern="1200" dirty="0" err="1"/>
            <a:t>eKontrol</a:t>
          </a:r>
          <a:r>
            <a:rPr lang="cs-CZ" sz="1500" kern="1200" dirty="0"/>
            <a:t>)</a:t>
          </a:r>
          <a:endParaRPr lang="en-US" sz="1500" kern="1200" dirty="0"/>
        </a:p>
      </dsp:txBody>
      <dsp:txXfrm>
        <a:off x="1904011" y="892934"/>
        <a:ext cx="3899219" cy="1648494"/>
      </dsp:txXfrm>
    </dsp:sp>
    <dsp:sp modelId="{FCBA53A9-4513-45D5-9212-0F7FEE918C77}">
      <dsp:nvSpPr>
        <dsp:cNvPr id="0" name=""/>
        <dsp:cNvSpPr/>
      </dsp:nvSpPr>
      <dsp:spPr>
        <a:xfrm>
          <a:off x="0" y="2953553"/>
          <a:ext cx="5803231" cy="16484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A62A4-8208-4CC2-856E-A597417EF296}">
      <dsp:nvSpPr>
        <dsp:cNvPr id="0" name=""/>
        <dsp:cNvSpPr/>
      </dsp:nvSpPr>
      <dsp:spPr>
        <a:xfrm>
          <a:off x="498669" y="3324464"/>
          <a:ext cx="906672" cy="9066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D6120-0C7E-485E-9BBB-B29DD0096CFA}">
      <dsp:nvSpPr>
        <dsp:cNvPr id="0" name=""/>
        <dsp:cNvSpPr/>
      </dsp:nvSpPr>
      <dsp:spPr>
        <a:xfrm>
          <a:off x="1904011" y="2953553"/>
          <a:ext cx="3899219" cy="1648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466" tIns="174466" rIns="174466" bIns="17446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Kvalifikovaný certifikát </a:t>
          </a:r>
          <a:r>
            <a:rPr lang="cs-CZ" sz="1700" kern="1200" dirty="0"/>
            <a:t>– slouží pro elektronické podepisování dat (např. v modulu </a:t>
          </a:r>
          <a:r>
            <a:rPr lang="cs-CZ" sz="1700" kern="1200" dirty="0" err="1"/>
            <a:t>eParafa</a:t>
          </a:r>
          <a:r>
            <a:rPr lang="cs-CZ" sz="1700" kern="1200" dirty="0"/>
            <a:t>, </a:t>
          </a:r>
          <a:r>
            <a:rPr lang="cs-CZ" sz="1700" kern="1200" dirty="0" err="1"/>
            <a:t>eNeschopenka</a:t>
          </a:r>
          <a:r>
            <a:rPr lang="cs-CZ" sz="1700" kern="1200" dirty="0"/>
            <a:t>, eRecept apod.)</a:t>
          </a:r>
          <a:endParaRPr lang="en-US" sz="1700" kern="1200" dirty="0"/>
        </a:p>
      </dsp:txBody>
      <dsp:txXfrm>
        <a:off x="1904011" y="2953553"/>
        <a:ext cx="3899219" cy="1648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3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77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4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0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5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8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3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0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6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lmarket.cz/ssl/help-instalace-ssl-certifikatu-na-webovy-server" TargetMode="External"/><Relationship Id="rId2" Type="http://schemas.openxmlformats.org/officeDocument/2006/relationships/hyperlink" Target="https://www.websupport.cz/podpora/kb/instalace-ssl-certifikat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preskripce.cz/jak-ziskat-kvalifikovany-certifikat-pro-elektronicky-podpis" TargetMode="External"/><Relationship Id="rId3" Type="http://schemas.openxmlformats.org/officeDocument/2006/relationships/hyperlink" Target="https://unifer.cz/jak-dulezite-je-miti-ssl-certifikat/" TargetMode="External"/><Relationship Id="rId7" Type="http://schemas.openxmlformats.org/officeDocument/2006/relationships/hyperlink" Target="https://www.postsignum.cz/pobocky_ceske_posty.html" TargetMode="External"/><Relationship Id="rId2" Type="http://schemas.openxmlformats.org/officeDocument/2006/relationships/hyperlink" Target="https://www.postsignum.cz/certifika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Certifika%C4%8Dn%C3%AD_autorita" TargetMode="External"/><Relationship Id="rId5" Type="http://schemas.openxmlformats.org/officeDocument/2006/relationships/hyperlink" Target="https://support.apple.com/cs-cz/guide/mac-help/mchlp2697/mac" TargetMode="External"/><Relationship Id="rId4" Type="http://schemas.openxmlformats.org/officeDocument/2006/relationships/hyperlink" Target="https://blog.cgmsvet.cz/predavate-davky-na-vzp-elektronickou-cestou-a-pouzivate-certifikaty-od-postsignum/?at=4f65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stsignum.cz/vydani_prvotniho_komercniho_certifikatu_elektronick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3" descr="Estetické kapalné vodové barvyy a inkousty">
            <a:extLst>
              <a:ext uri="{FF2B5EF4-FFF2-40B4-BE49-F238E27FC236}">
                <a16:creationId xmlns:a16="http://schemas.microsoft.com/office/drawing/2014/main" id="{81D6C2D3-E3DF-C46A-9D8C-87E7654E2B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98" b="5839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9B0D51-46EC-E94B-AB57-ED80400DE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cs-CZ" sz="6600" dirty="0">
                <a:solidFill>
                  <a:schemeClr val="bg1"/>
                </a:solidFill>
              </a:rPr>
              <a:t>Certifikace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CB16C7-E985-C335-FFBD-AD8DC14B8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cs-CZ" sz="1800" dirty="0">
                <a:solidFill>
                  <a:schemeClr val="bg1"/>
                </a:solidFill>
              </a:rPr>
              <a:t>Jiří </a:t>
            </a:r>
            <a:r>
              <a:rPr lang="cs-CZ" sz="1800" dirty="0" err="1">
                <a:solidFill>
                  <a:schemeClr val="bg1"/>
                </a:solidFill>
              </a:rPr>
              <a:t>Vavera</a:t>
            </a:r>
            <a:r>
              <a:rPr lang="cs-CZ" sz="1800" dirty="0">
                <a:solidFill>
                  <a:schemeClr val="bg1"/>
                </a:solidFill>
              </a:rPr>
              <a:t>, 4Tb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46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5ED3AD5-FC43-41B7-C936-6815058CB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">
            <a:extLst>
              <a:ext uri="{FF2B5EF4-FFF2-40B4-BE49-F238E27FC236}">
                <a16:creationId xmlns:a16="http://schemas.microsoft.com/office/drawing/2014/main" id="{371D7224-9579-AD60-8DDB-6D0477A20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8F945ED2-B243-FCA6-3EEB-7F770B541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C2F4FFF-664B-9D9A-7697-E819B0486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4AD7CD-8FEE-C582-56AF-2562D75FB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4777619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Ceny</a:t>
            </a:r>
            <a:r>
              <a:rPr lang="en-US" dirty="0"/>
              <a:t> za</a:t>
            </a:r>
            <a:r>
              <a:rPr lang="cs-CZ" dirty="0"/>
              <a:t> </a:t>
            </a:r>
            <a:r>
              <a:rPr lang="en-US" dirty="0" err="1"/>
              <a:t>vydávané</a:t>
            </a:r>
            <a:r>
              <a:rPr lang="en-US" dirty="0"/>
              <a:t> </a:t>
            </a:r>
            <a:r>
              <a:rPr lang="en-US" dirty="0" err="1"/>
              <a:t>certifikát</a:t>
            </a:r>
            <a:r>
              <a:rPr lang="cs-CZ" dirty="0"/>
              <a:t>y</a:t>
            </a:r>
            <a:endParaRPr lang="en-US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3CDE262-0F84-52C6-87A5-FD60DCE34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970159"/>
              </p:ext>
            </p:extLst>
          </p:nvPr>
        </p:nvGraphicFramePr>
        <p:xfrm>
          <a:off x="6606253" y="1077853"/>
          <a:ext cx="4942281" cy="2612937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</a:tblPr>
              <a:tblGrid>
                <a:gridCol w="2839560">
                  <a:extLst>
                    <a:ext uri="{9D8B030D-6E8A-4147-A177-3AD203B41FA5}">
                      <a16:colId xmlns:a16="http://schemas.microsoft.com/office/drawing/2014/main" val="2941735267"/>
                    </a:ext>
                  </a:extLst>
                </a:gridCol>
                <a:gridCol w="2102721">
                  <a:extLst>
                    <a:ext uri="{9D8B030D-6E8A-4147-A177-3AD203B41FA5}">
                      <a16:colId xmlns:a16="http://schemas.microsoft.com/office/drawing/2014/main" val="3423622065"/>
                    </a:ext>
                  </a:extLst>
                </a:gridCol>
              </a:tblGrid>
              <a:tr h="350697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cap="none" spc="0" dirty="0">
                          <a:solidFill>
                            <a:schemeClr val="bg1"/>
                          </a:solidFill>
                          <a:effectLst/>
                        </a:rPr>
                        <a:t>Certifikační politika</a:t>
                      </a:r>
                    </a:p>
                  </a:txBody>
                  <a:tcPr marL="96318" marR="46032" marT="74091" marB="7409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cap="none" spc="0">
                          <a:solidFill>
                            <a:schemeClr val="bg1"/>
                          </a:solidFill>
                          <a:effectLst/>
                        </a:rPr>
                        <a:t>Cena s DPH 21%</a:t>
                      </a:r>
                    </a:p>
                  </a:txBody>
                  <a:tcPr marL="96318" marR="46032" marT="74091" marB="7409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6149"/>
                  </a:ext>
                </a:extLst>
              </a:tr>
              <a:tr h="696454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Komerční doménový certifikát - </a:t>
                      </a:r>
                      <a:r>
                        <a:rPr lang="cs-CZ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rok</a:t>
                      </a:r>
                      <a:br>
                        <a:rPr lang="cs-CZ" sz="1100" dirty="0"/>
                      </a:br>
                      <a:r>
                        <a:rPr lang="cs-CZ" sz="1100" dirty="0"/>
                        <a:t>(Platnost certifikátu: </a:t>
                      </a:r>
                      <a:r>
                        <a:rPr lang="cs-CZ" sz="1100" b="1" dirty="0">
                          <a:effectLst/>
                        </a:rPr>
                        <a:t>397 dní</a:t>
                      </a:r>
                      <a:r>
                        <a:rPr lang="cs-CZ" sz="1100" dirty="0"/>
                        <a:t>)</a:t>
                      </a:r>
                      <a:endParaRPr lang="cs-CZ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6318" marR="46032" marT="74091" marB="7409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  <a:t>1000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974526"/>
                  </a:ext>
                </a:extLst>
              </a:tr>
              <a:tr h="696454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Komerční doménový certifikát - SAN - </a:t>
                      </a:r>
                      <a:r>
                        <a:rPr lang="cs-CZ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rok</a:t>
                      </a:r>
                      <a:br>
                        <a:rPr lang="cs-CZ" sz="1100" dirty="0"/>
                      </a:br>
                      <a:r>
                        <a:rPr lang="cs-CZ" sz="1100" dirty="0"/>
                        <a:t>(Platnost certifikátu: </a:t>
                      </a:r>
                      <a:r>
                        <a:rPr lang="cs-CZ" sz="1100" b="1" dirty="0">
                          <a:effectLst/>
                        </a:rPr>
                        <a:t>397 dní</a:t>
                      </a:r>
                      <a:r>
                        <a:rPr lang="cs-CZ" sz="1100" dirty="0"/>
                        <a:t>)</a:t>
                      </a:r>
                      <a:endParaRPr lang="cs-CZ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  <a:t>2000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921100"/>
                  </a:ext>
                </a:extLst>
              </a:tr>
              <a:tr h="869332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Komerční doménový certifikát - </a:t>
                      </a:r>
                      <a:r>
                        <a:rPr lang="cs-CZ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Wildcard</a:t>
                      </a:r>
                      <a:r>
                        <a:rPr lang="cs-CZ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 </a:t>
                      </a:r>
                      <a:r>
                        <a:rPr lang="cs-CZ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rok</a:t>
                      </a:r>
                      <a:br>
                        <a:rPr lang="cs-CZ" sz="1100" dirty="0"/>
                      </a:br>
                      <a:r>
                        <a:rPr lang="cs-CZ" sz="1100" dirty="0"/>
                        <a:t>(Platnost certifikátu: </a:t>
                      </a:r>
                      <a:r>
                        <a:rPr lang="cs-CZ" sz="1100" b="1" dirty="0">
                          <a:effectLst/>
                        </a:rPr>
                        <a:t>397 dní</a:t>
                      </a:r>
                      <a:r>
                        <a:rPr lang="cs-CZ" sz="1100" dirty="0"/>
                        <a:t>)</a:t>
                      </a:r>
                      <a:endParaRPr lang="cs-CZ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6318" marR="46032" marT="74091" marB="7409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  <a:t>3000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457078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321ACDB7-5411-3642-932E-801039EB2A74}"/>
              </a:ext>
            </a:extLst>
          </p:cNvPr>
          <p:cNvSpPr txBox="1"/>
          <p:nvPr/>
        </p:nvSpPr>
        <p:spPr>
          <a:xfrm>
            <a:off x="6543369" y="643467"/>
            <a:ext cx="5005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Komerční doménové certifikáty</a:t>
            </a:r>
          </a:p>
        </p:txBody>
      </p:sp>
    </p:spTree>
    <p:extLst>
      <p:ext uri="{BB962C8B-B14F-4D97-AF65-F5344CB8AC3E}">
        <p14:creationId xmlns:p14="http://schemas.microsoft.com/office/powerpoint/2010/main" val="2140632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F37F9-AEBC-8EB2-37E5-65EF95F7D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Jakaplikovat certifikát na náš web?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0F41A8-D5F2-FCDB-F1A8-1ABD12805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Existuje více způsobů, jak přidat certifikát na web: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000" dirty="0"/>
              <a:t>Instalace SSL certifikátu: </a:t>
            </a:r>
            <a:r>
              <a:rPr lang="cs-CZ" sz="1400" dirty="0">
                <a:hlinkClick r:id="rId2"/>
              </a:rPr>
              <a:t>https://www.websupport.cz/podpora/kb/instalace-ssl-certifikatu/</a:t>
            </a:r>
            <a:endParaRPr lang="cs-CZ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 Pro Google Chrome: V prohlížeči klikněte na ikonku "tří teček" a zvolte "Nastavení" -&gt; Zobrazit rozšířená nastavení... -&gt; Spravovat certifikáty... -&gt; Importovat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 Instalace SSL/TLC certifikátu: </a:t>
            </a:r>
            <a:r>
              <a:rPr lang="cs-CZ" sz="1400" dirty="0">
                <a:hlinkClick r:id="rId3"/>
              </a:rPr>
              <a:t>https://www.sslmarket.cz/ssl/help-instalace-ssl-certifikatu-na-webovy-server</a:t>
            </a:r>
            <a:endParaRPr lang="cs-CZ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000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392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0F288E-D725-E905-D3A6-BF1D4B74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32BFB-E249-8097-EF97-CB9A08779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https://www.postsignum.cz/certifikaty.html</a:t>
            </a:r>
            <a:endParaRPr lang="cs-CZ" sz="1400" dirty="0"/>
          </a:p>
          <a:p>
            <a:r>
              <a:rPr lang="cs-CZ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https://unifer.cz/jak-dulezite-je-miti-ssl-certifikat/</a:t>
            </a:r>
            <a:endParaRPr lang="cs-CZ" sz="1400" dirty="0"/>
          </a:p>
          <a:p>
            <a:r>
              <a:rPr lang="cs-CZ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https://blog.cgmsvet.cz/predavate-davky-na-vzp-elektronickou-cestou-a-pouzivate-certifikaty-od-postsignum/?at=4f659</a:t>
            </a:r>
            <a:endParaRPr lang="cs-CZ" sz="1400" dirty="0"/>
          </a:p>
          <a:p>
            <a:r>
              <a:rPr lang="cs-CZ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https://support.apple.com/cs-cz/guide/mac-help/mchlp2697/mac</a:t>
            </a:r>
            <a:endParaRPr lang="cs-CZ" sz="1400" dirty="0"/>
          </a:p>
          <a:p>
            <a:r>
              <a:rPr lang="cs-CZ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https://cs.wikipedia.org/wiki/Certifika%C4%8Dn%C3%AD_autorita</a:t>
            </a:r>
            <a:endParaRPr lang="cs-CZ" sz="1400" dirty="0"/>
          </a:p>
          <a:p>
            <a:r>
              <a:rPr lang="cs-CZ" sz="1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https://www.postsignum.cz/pobocky_ceske_posty.html</a:t>
            </a:r>
            <a:endParaRPr lang="cs-CZ" sz="1400" dirty="0"/>
          </a:p>
          <a:p>
            <a:r>
              <a:rPr lang="cs-CZ" sz="14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https://www.epreskripce.cz/jak-ziskat-kvalifikovany-certifikat-pro-elektronicky-podpis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9236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rgbClr val="45AFA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610606-BCBB-1B9C-6B76-1FBE5BEE2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Co je to </a:t>
            </a:r>
            <a:r>
              <a:rPr lang="en-US" sz="3200" dirty="0" err="1"/>
              <a:t>certifikát</a:t>
            </a:r>
            <a:r>
              <a:rPr lang="en-US" sz="3200" dirty="0"/>
              <a:t>?</a:t>
            </a:r>
          </a:p>
        </p:txBody>
      </p:sp>
      <p:graphicFrame>
        <p:nvGraphicFramePr>
          <p:cNvPr id="27" name="TextovéPole 6">
            <a:extLst>
              <a:ext uri="{FF2B5EF4-FFF2-40B4-BE49-F238E27FC236}">
                <a16:creationId xmlns:a16="http://schemas.microsoft.com/office/drawing/2014/main" id="{F8EB9615-06A9-E1C9-7E41-2716DDE0E5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986251"/>
              </p:ext>
            </p:extLst>
          </p:nvPr>
        </p:nvGraphicFramePr>
        <p:xfrm>
          <a:off x="4702547" y="1379764"/>
          <a:ext cx="6651253" cy="4204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26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8886A6-5426-494B-96D8-D962D2BA0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A3ED336-C09E-46E8-9774-B977D15FC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2347"/>
            <a:ext cx="12191999" cy="6105653"/>
          </a:xfrm>
          <a:custGeom>
            <a:avLst/>
            <a:gdLst>
              <a:gd name="connsiteX0" fmla="*/ 7538181 w 12191999"/>
              <a:gd name="connsiteY0" fmla="*/ 484 h 6105653"/>
              <a:gd name="connsiteX1" fmla="*/ 7569993 w 12191999"/>
              <a:gd name="connsiteY1" fmla="*/ 5527 h 6105653"/>
              <a:gd name="connsiteX2" fmla="*/ 7587853 w 12191999"/>
              <a:gd name="connsiteY2" fmla="*/ 84028 h 6105653"/>
              <a:gd name="connsiteX3" fmla="*/ 7559278 w 12191999"/>
              <a:gd name="connsiteY3" fmla="*/ 325347 h 6105653"/>
              <a:gd name="connsiteX4" fmla="*/ 7795021 w 12191999"/>
              <a:gd name="connsiteY4" fmla="*/ 25878 h 6105653"/>
              <a:gd name="connsiteX5" fmla="*/ 7759302 w 12191999"/>
              <a:gd name="connsiteY5" fmla="*/ 249752 h 6105653"/>
              <a:gd name="connsiteX6" fmla="*/ 7852171 w 12191999"/>
              <a:gd name="connsiteY6" fmla="*/ 313717 h 6105653"/>
              <a:gd name="connsiteX7" fmla="*/ 8002190 w 12191999"/>
              <a:gd name="connsiteY7" fmla="*/ 418385 h 6105653"/>
              <a:gd name="connsiteX8" fmla="*/ 8084343 w 12191999"/>
              <a:gd name="connsiteY8" fmla="*/ 491072 h 6105653"/>
              <a:gd name="connsiteX9" fmla="*/ 8348662 w 12191999"/>
              <a:gd name="connsiteY9" fmla="*/ 520146 h 6105653"/>
              <a:gd name="connsiteX10" fmla="*/ 8637984 w 12191999"/>
              <a:gd name="connsiteY10" fmla="*/ 459090 h 6105653"/>
              <a:gd name="connsiteX11" fmla="*/ 8784431 w 12191999"/>
              <a:gd name="connsiteY11" fmla="*/ 290457 h 6105653"/>
              <a:gd name="connsiteX12" fmla="*/ 8948737 w 12191999"/>
              <a:gd name="connsiteY12" fmla="*/ 339884 h 6105653"/>
              <a:gd name="connsiteX13" fmla="*/ 8848725 w 12191999"/>
              <a:gd name="connsiteY13" fmla="*/ 697501 h 6105653"/>
              <a:gd name="connsiteX14" fmla="*/ 9238059 w 12191999"/>
              <a:gd name="connsiteY14" fmla="*/ 165437 h 6105653"/>
              <a:gd name="connsiteX15" fmla="*/ 9255919 w 12191999"/>
              <a:gd name="connsiteY15" fmla="*/ 255567 h 6105653"/>
              <a:gd name="connsiteX16" fmla="*/ 9477374 w 12191999"/>
              <a:gd name="connsiteY16" fmla="*/ 578295 h 6105653"/>
              <a:gd name="connsiteX17" fmla="*/ 9488091 w 12191999"/>
              <a:gd name="connsiteY17" fmla="*/ 595740 h 6105653"/>
              <a:gd name="connsiteX18" fmla="*/ 9627393 w 12191999"/>
              <a:gd name="connsiteY18" fmla="*/ 650981 h 6105653"/>
              <a:gd name="connsiteX19" fmla="*/ 9648824 w 12191999"/>
              <a:gd name="connsiteY19" fmla="*/ 825429 h 6105653"/>
              <a:gd name="connsiteX20" fmla="*/ 9616678 w 12191999"/>
              <a:gd name="connsiteY20" fmla="*/ 970802 h 6105653"/>
              <a:gd name="connsiteX21" fmla="*/ 9655968 w 12191999"/>
              <a:gd name="connsiteY21" fmla="*/ 1127805 h 6105653"/>
              <a:gd name="connsiteX22" fmla="*/ 9638109 w 12191999"/>
              <a:gd name="connsiteY22" fmla="*/ 1267362 h 6105653"/>
              <a:gd name="connsiteX23" fmla="*/ 9663111 w 12191999"/>
              <a:gd name="connsiteY23" fmla="*/ 1386568 h 6105653"/>
              <a:gd name="connsiteX24" fmla="*/ 9780984 w 12191999"/>
              <a:gd name="connsiteY24" fmla="*/ 1270269 h 6105653"/>
              <a:gd name="connsiteX25" fmla="*/ 9780984 w 12191999"/>
              <a:gd name="connsiteY25" fmla="*/ 1107452 h 6105653"/>
              <a:gd name="connsiteX26" fmla="*/ 9855993 w 12191999"/>
              <a:gd name="connsiteY26" fmla="*/ 991154 h 6105653"/>
              <a:gd name="connsiteX27" fmla="*/ 9991724 w 12191999"/>
              <a:gd name="connsiteY27" fmla="*/ 880670 h 6105653"/>
              <a:gd name="connsiteX28" fmla="*/ 10209609 w 12191999"/>
              <a:gd name="connsiteY28" fmla="*/ 491071 h 6105653"/>
              <a:gd name="connsiteX29" fmla="*/ 10291762 w 12191999"/>
              <a:gd name="connsiteY29" fmla="*/ 421292 h 6105653"/>
              <a:gd name="connsiteX30" fmla="*/ 9973865 w 12191999"/>
              <a:gd name="connsiteY30" fmla="*/ 1531941 h 6105653"/>
              <a:gd name="connsiteX31" fmla="*/ 10106024 w 12191999"/>
              <a:gd name="connsiteY31" fmla="*/ 1188861 h 6105653"/>
              <a:gd name="connsiteX32" fmla="*/ 10081022 w 12191999"/>
              <a:gd name="connsiteY32" fmla="*/ 1421458 h 6105653"/>
              <a:gd name="connsiteX33" fmla="*/ 10170318 w 12191999"/>
              <a:gd name="connsiteY33" fmla="*/ 1549385 h 6105653"/>
              <a:gd name="connsiteX34" fmla="*/ 10198893 w 12191999"/>
              <a:gd name="connsiteY34" fmla="*/ 1549385 h 6105653"/>
              <a:gd name="connsiteX35" fmla="*/ 10281046 w 12191999"/>
              <a:gd name="connsiteY35" fmla="*/ 1453439 h 6105653"/>
              <a:gd name="connsiteX36" fmla="*/ 10334625 w 12191999"/>
              <a:gd name="connsiteY36" fmla="*/ 1398198 h 6105653"/>
              <a:gd name="connsiteX37" fmla="*/ 10527506 w 12191999"/>
              <a:gd name="connsiteY37" fmla="*/ 1247010 h 6105653"/>
              <a:gd name="connsiteX38" fmla="*/ 10548937 w 12191999"/>
              <a:gd name="connsiteY38" fmla="*/ 1354586 h 6105653"/>
              <a:gd name="connsiteX39" fmla="*/ 10588228 w 12191999"/>
              <a:gd name="connsiteY39" fmla="*/ 1395290 h 6105653"/>
              <a:gd name="connsiteX40" fmla="*/ 10645378 w 12191999"/>
              <a:gd name="connsiteY40" fmla="*/ 1366216 h 6105653"/>
              <a:gd name="connsiteX41" fmla="*/ 10820400 w 12191999"/>
              <a:gd name="connsiteY41" fmla="*/ 1031858 h 6105653"/>
              <a:gd name="connsiteX42" fmla="*/ 10956131 w 12191999"/>
              <a:gd name="connsiteY42" fmla="*/ 1005691 h 6105653"/>
              <a:gd name="connsiteX43" fmla="*/ 10977562 w 12191999"/>
              <a:gd name="connsiteY43" fmla="*/ 1069655 h 6105653"/>
              <a:gd name="connsiteX44" fmla="*/ 10966847 w 12191999"/>
              <a:gd name="connsiteY44" fmla="*/ 1142341 h 6105653"/>
              <a:gd name="connsiteX45" fmla="*/ 11074003 w 12191999"/>
              <a:gd name="connsiteY45" fmla="*/ 1084192 h 6105653"/>
              <a:gd name="connsiteX46" fmla="*/ 11181159 w 12191999"/>
              <a:gd name="connsiteY46" fmla="*/ 848688 h 6105653"/>
              <a:gd name="connsiteX47" fmla="*/ 11238309 w 12191999"/>
              <a:gd name="connsiteY47" fmla="*/ 805077 h 6105653"/>
              <a:gd name="connsiteX48" fmla="*/ 11266884 w 12191999"/>
              <a:gd name="connsiteY48" fmla="*/ 863226 h 6105653"/>
              <a:gd name="connsiteX49" fmla="*/ 11277600 w 12191999"/>
              <a:gd name="connsiteY49" fmla="*/ 906838 h 6105653"/>
              <a:gd name="connsiteX50" fmla="*/ 11724084 w 12191999"/>
              <a:gd name="connsiteY50" fmla="*/ 5527 h 6105653"/>
              <a:gd name="connsiteX51" fmla="*/ 11727656 w 12191999"/>
              <a:gd name="connsiteY51" fmla="*/ 209048 h 6105653"/>
              <a:gd name="connsiteX52" fmla="*/ 11656218 w 12191999"/>
              <a:gd name="connsiteY52" fmla="*/ 409663 h 6105653"/>
              <a:gd name="connsiteX53" fmla="*/ 11666934 w 12191999"/>
              <a:gd name="connsiteY53" fmla="*/ 621907 h 6105653"/>
              <a:gd name="connsiteX54" fmla="*/ 11631215 w 12191999"/>
              <a:gd name="connsiteY54" fmla="*/ 822521 h 6105653"/>
              <a:gd name="connsiteX55" fmla="*/ 11631215 w 12191999"/>
              <a:gd name="connsiteY55" fmla="*/ 996969 h 6105653"/>
              <a:gd name="connsiteX56" fmla="*/ 11684793 w 12191999"/>
              <a:gd name="connsiteY56" fmla="*/ 834151 h 6105653"/>
              <a:gd name="connsiteX57" fmla="*/ 11774090 w 12191999"/>
              <a:gd name="connsiteY57" fmla="*/ 773095 h 6105653"/>
              <a:gd name="connsiteX58" fmla="*/ 11856243 w 12191999"/>
              <a:gd name="connsiteY58" fmla="*/ 793447 h 6105653"/>
              <a:gd name="connsiteX59" fmla="*/ 11831240 w 12191999"/>
              <a:gd name="connsiteY59" fmla="*/ 860319 h 6105653"/>
              <a:gd name="connsiteX60" fmla="*/ 11738371 w 12191999"/>
              <a:gd name="connsiteY60" fmla="*/ 938820 h 6105653"/>
              <a:gd name="connsiteX61" fmla="*/ 11795521 w 12191999"/>
              <a:gd name="connsiteY61" fmla="*/ 956264 h 6105653"/>
              <a:gd name="connsiteX62" fmla="*/ 11838384 w 12191999"/>
              <a:gd name="connsiteY62" fmla="*/ 1002784 h 6105653"/>
              <a:gd name="connsiteX63" fmla="*/ 11816952 w 12191999"/>
              <a:gd name="connsiteY63" fmla="*/ 1270269 h 6105653"/>
              <a:gd name="connsiteX64" fmla="*/ 11999118 w 12191999"/>
              <a:gd name="connsiteY64" fmla="*/ 1092915 h 6105653"/>
              <a:gd name="connsiteX65" fmla="*/ 12027693 w 12191999"/>
              <a:gd name="connsiteY65" fmla="*/ 979524 h 6105653"/>
              <a:gd name="connsiteX66" fmla="*/ 12102703 w 12191999"/>
              <a:gd name="connsiteY66" fmla="*/ 953357 h 6105653"/>
              <a:gd name="connsiteX67" fmla="*/ 12120562 w 12191999"/>
              <a:gd name="connsiteY67" fmla="*/ 1005691 h 6105653"/>
              <a:gd name="connsiteX68" fmla="*/ 12056268 w 12191999"/>
              <a:gd name="connsiteY68" fmla="*/ 1267362 h 6105653"/>
              <a:gd name="connsiteX69" fmla="*/ 12081272 w 12191999"/>
              <a:gd name="connsiteY69" fmla="*/ 1310974 h 6105653"/>
              <a:gd name="connsiteX70" fmla="*/ 12191999 w 12191999"/>
              <a:gd name="connsiteY70" fmla="*/ 1008598 h 6105653"/>
              <a:gd name="connsiteX71" fmla="*/ 12191999 w 12191999"/>
              <a:gd name="connsiteY71" fmla="*/ 6105653 h 6105653"/>
              <a:gd name="connsiteX72" fmla="*/ 0 w 12191999"/>
              <a:gd name="connsiteY72" fmla="*/ 6105653 h 6105653"/>
              <a:gd name="connsiteX73" fmla="*/ 0 w 12191999"/>
              <a:gd name="connsiteY73" fmla="*/ 927116 h 6105653"/>
              <a:gd name="connsiteX74" fmla="*/ 61930 w 12191999"/>
              <a:gd name="connsiteY74" fmla="*/ 902578 h 6105653"/>
              <a:gd name="connsiteX75" fmla="*/ 155971 w 12191999"/>
              <a:gd name="connsiteY75" fmla="*/ 883588 h 6105653"/>
              <a:gd name="connsiteX76" fmla="*/ 277414 w 12191999"/>
              <a:gd name="connsiteY76" fmla="*/ 802179 h 6105653"/>
              <a:gd name="connsiteX77" fmla="*/ 638174 w 12191999"/>
              <a:gd name="connsiteY77" fmla="*/ 430025 h 6105653"/>
              <a:gd name="connsiteX78" fmla="*/ 477440 w 12191999"/>
              <a:gd name="connsiteY78" fmla="*/ 784735 h 6105653"/>
              <a:gd name="connsiteX79" fmla="*/ 827483 w 12191999"/>
              <a:gd name="connsiteY79" fmla="*/ 418395 h 6105653"/>
              <a:gd name="connsiteX80" fmla="*/ 956071 w 12191999"/>
              <a:gd name="connsiteY80" fmla="*/ 241040 h 6105653"/>
              <a:gd name="connsiteX81" fmla="*/ 999268 w 12191999"/>
              <a:gd name="connsiteY81" fmla="*/ 192386 h 6105653"/>
              <a:gd name="connsiteX82" fmla="*/ 1031080 w 12191999"/>
              <a:gd name="connsiteY82" fmla="*/ 197429 h 6105653"/>
              <a:gd name="connsiteX83" fmla="*/ 1048940 w 12191999"/>
              <a:gd name="connsiteY83" fmla="*/ 275930 h 6105653"/>
              <a:gd name="connsiteX84" fmla="*/ 1020365 w 12191999"/>
              <a:gd name="connsiteY84" fmla="*/ 517249 h 6105653"/>
              <a:gd name="connsiteX85" fmla="*/ 1256108 w 12191999"/>
              <a:gd name="connsiteY85" fmla="*/ 217780 h 6105653"/>
              <a:gd name="connsiteX86" fmla="*/ 1220389 w 12191999"/>
              <a:gd name="connsiteY86" fmla="*/ 441654 h 6105653"/>
              <a:gd name="connsiteX87" fmla="*/ 1313258 w 12191999"/>
              <a:gd name="connsiteY87" fmla="*/ 505619 h 6105653"/>
              <a:gd name="connsiteX88" fmla="*/ 1463277 w 12191999"/>
              <a:gd name="connsiteY88" fmla="*/ 610287 h 6105653"/>
              <a:gd name="connsiteX89" fmla="*/ 1545430 w 12191999"/>
              <a:gd name="connsiteY89" fmla="*/ 682974 h 6105653"/>
              <a:gd name="connsiteX90" fmla="*/ 1809749 w 12191999"/>
              <a:gd name="connsiteY90" fmla="*/ 712048 h 6105653"/>
              <a:gd name="connsiteX91" fmla="*/ 2099071 w 12191999"/>
              <a:gd name="connsiteY91" fmla="*/ 650992 h 6105653"/>
              <a:gd name="connsiteX92" fmla="*/ 2245518 w 12191999"/>
              <a:gd name="connsiteY92" fmla="*/ 482359 h 6105653"/>
              <a:gd name="connsiteX93" fmla="*/ 2409824 w 12191999"/>
              <a:gd name="connsiteY93" fmla="*/ 531786 h 6105653"/>
              <a:gd name="connsiteX94" fmla="*/ 2309812 w 12191999"/>
              <a:gd name="connsiteY94" fmla="*/ 889403 h 6105653"/>
              <a:gd name="connsiteX95" fmla="*/ 2699146 w 12191999"/>
              <a:gd name="connsiteY95" fmla="*/ 357339 h 6105653"/>
              <a:gd name="connsiteX96" fmla="*/ 2717006 w 12191999"/>
              <a:gd name="connsiteY96" fmla="*/ 447469 h 6105653"/>
              <a:gd name="connsiteX97" fmla="*/ 2938461 w 12191999"/>
              <a:gd name="connsiteY97" fmla="*/ 770197 h 6105653"/>
              <a:gd name="connsiteX98" fmla="*/ 2949178 w 12191999"/>
              <a:gd name="connsiteY98" fmla="*/ 787642 h 6105653"/>
              <a:gd name="connsiteX99" fmla="*/ 3088480 w 12191999"/>
              <a:gd name="connsiteY99" fmla="*/ 842883 h 6105653"/>
              <a:gd name="connsiteX100" fmla="*/ 3109911 w 12191999"/>
              <a:gd name="connsiteY100" fmla="*/ 1017331 h 6105653"/>
              <a:gd name="connsiteX101" fmla="*/ 3077765 w 12191999"/>
              <a:gd name="connsiteY101" fmla="*/ 1162704 h 6105653"/>
              <a:gd name="connsiteX102" fmla="*/ 3117055 w 12191999"/>
              <a:gd name="connsiteY102" fmla="*/ 1319707 h 6105653"/>
              <a:gd name="connsiteX103" fmla="*/ 3099196 w 12191999"/>
              <a:gd name="connsiteY103" fmla="*/ 1459264 h 6105653"/>
              <a:gd name="connsiteX104" fmla="*/ 3124198 w 12191999"/>
              <a:gd name="connsiteY104" fmla="*/ 1578470 h 6105653"/>
              <a:gd name="connsiteX105" fmla="*/ 3242071 w 12191999"/>
              <a:gd name="connsiteY105" fmla="*/ 1462171 h 6105653"/>
              <a:gd name="connsiteX106" fmla="*/ 3242071 w 12191999"/>
              <a:gd name="connsiteY106" fmla="*/ 1299354 h 6105653"/>
              <a:gd name="connsiteX107" fmla="*/ 3317080 w 12191999"/>
              <a:gd name="connsiteY107" fmla="*/ 1183056 h 6105653"/>
              <a:gd name="connsiteX108" fmla="*/ 3452811 w 12191999"/>
              <a:gd name="connsiteY108" fmla="*/ 1072572 h 6105653"/>
              <a:gd name="connsiteX109" fmla="*/ 3670696 w 12191999"/>
              <a:gd name="connsiteY109" fmla="*/ 682973 h 6105653"/>
              <a:gd name="connsiteX110" fmla="*/ 3752849 w 12191999"/>
              <a:gd name="connsiteY110" fmla="*/ 613194 h 6105653"/>
              <a:gd name="connsiteX111" fmla="*/ 3434952 w 12191999"/>
              <a:gd name="connsiteY111" fmla="*/ 1723843 h 6105653"/>
              <a:gd name="connsiteX112" fmla="*/ 3567111 w 12191999"/>
              <a:gd name="connsiteY112" fmla="*/ 1380763 h 6105653"/>
              <a:gd name="connsiteX113" fmla="*/ 3542109 w 12191999"/>
              <a:gd name="connsiteY113" fmla="*/ 1613360 h 6105653"/>
              <a:gd name="connsiteX114" fmla="*/ 3631405 w 12191999"/>
              <a:gd name="connsiteY114" fmla="*/ 1741287 h 6105653"/>
              <a:gd name="connsiteX115" fmla="*/ 3659980 w 12191999"/>
              <a:gd name="connsiteY115" fmla="*/ 1741287 h 6105653"/>
              <a:gd name="connsiteX116" fmla="*/ 3742133 w 12191999"/>
              <a:gd name="connsiteY116" fmla="*/ 1645341 h 6105653"/>
              <a:gd name="connsiteX117" fmla="*/ 3795712 w 12191999"/>
              <a:gd name="connsiteY117" fmla="*/ 1590100 h 6105653"/>
              <a:gd name="connsiteX118" fmla="*/ 3988593 w 12191999"/>
              <a:gd name="connsiteY118" fmla="*/ 1438912 h 6105653"/>
              <a:gd name="connsiteX119" fmla="*/ 4010024 w 12191999"/>
              <a:gd name="connsiteY119" fmla="*/ 1546488 h 6105653"/>
              <a:gd name="connsiteX120" fmla="*/ 4049315 w 12191999"/>
              <a:gd name="connsiteY120" fmla="*/ 1587192 h 6105653"/>
              <a:gd name="connsiteX121" fmla="*/ 4106465 w 12191999"/>
              <a:gd name="connsiteY121" fmla="*/ 1558118 h 6105653"/>
              <a:gd name="connsiteX122" fmla="*/ 4281487 w 12191999"/>
              <a:gd name="connsiteY122" fmla="*/ 1223760 h 6105653"/>
              <a:gd name="connsiteX123" fmla="*/ 4417219 w 12191999"/>
              <a:gd name="connsiteY123" fmla="*/ 1197593 h 6105653"/>
              <a:gd name="connsiteX124" fmla="*/ 4438649 w 12191999"/>
              <a:gd name="connsiteY124" fmla="*/ 1261557 h 6105653"/>
              <a:gd name="connsiteX125" fmla="*/ 4427935 w 12191999"/>
              <a:gd name="connsiteY125" fmla="*/ 1334243 h 6105653"/>
              <a:gd name="connsiteX126" fmla="*/ 4535090 w 12191999"/>
              <a:gd name="connsiteY126" fmla="*/ 1276094 h 6105653"/>
              <a:gd name="connsiteX127" fmla="*/ 4642246 w 12191999"/>
              <a:gd name="connsiteY127" fmla="*/ 1040590 h 6105653"/>
              <a:gd name="connsiteX128" fmla="*/ 4699396 w 12191999"/>
              <a:gd name="connsiteY128" fmla="*/ 996979 h 6105653"/>
              <a:gd name="connsiteX129" fmla="*/ 4727971 w 12191999"/>
              <a:gd name="connsiteY129" fmla="*/ 1055128 h 6105653"/>
              <a:gd name="connsiteX130" fmla="*/ 4738688 w 12191999"/>
              <a:gd name="connsiteY130" fmla="*/ 1098740 h 6105653"/>
              <a:gd name="connsiteX131" fmla="*/ 5185172 w 12191999"/>
              <a:gd name="connsiteY131" fmla="*/ 197429 h 6105653"/>
              <a:gd name="connsiteX132" fmla="*/ 5188744 w 12191999"/>
              <a:gd name="connsiteY132" fmla="*/ 400950 h 6105653"/>
              <a:gd name="connsiteX133" fmla="*/ 5117306 w 12191999"/>
              <a:gd name="connsiteY133" fmla="*/ 601565 h 6105653"/>
              <a:gd name="connsiteX134" fmla="*/ 5128021 w 12191999"/>
              <a:gd name="connsiteY134" fmla="*/ 813809 h 6105653"/>
              <a:gd name="connsiteX135" fmla="*/ 5092302 w 12191999"/>
              <a:gd name="connsiteY135" fmla="*/ 1014423 h 6105653"/>
              <a:gd name="connsiteX136" fmla="*/ 5092302 w 12191999"/>
              <a:gd name="connsiteY136" fmla="*/ 1188871 h 6105653"/>
              <a:gd name="connsiteX137" fmla="*/ 5145880 w 12191999"/>
              <a:gd name="connsiteY137" fmla="*/ 1026053 h 6105653"/>
              <a:gd name="connsiteX138" fmla="*/ 5235177 w 12191999"/>
              <a:gd name="connsiteY138" fmla="*/ 964997 h 6105653"/>
              <a:gd name="connsiteX139" fmla="*/ 5317331 w 12191999"/>
              <a:gd name="connsiteY139" fmla="*/ 985349 h 6105653"/>
              <a:gd name="connsiteX140" fmla="*/ 5292327 w 12191999"/>
              <a:gd name="connsiteY140" fmla="*/ 1052221 h 6105653"/>
              <a:gd name="connsiteX141" fmla="*/ 5199458 w 12191999"/>
              <a:gd name="connsiteY141" fmla="*/ 1130722 h 6105653"/>
              <a:gd name="connsiteX142" fmla="*/ 5256608 w 12191999"/>
              <a:gd name="connsiteY142" fmla="*/ 1148166 h 6105653"/>
              <a:gd name="connsiteX143" fmla="*/ 5299471 w 12191999"/>
              <a:gd name="connsiteY143" fmla="*/ 1194686 h 6105653"/>
              <a:gd name="connsiteX144" fmla="*/ 5278039 w 12191999"/>
              <a:gd name="connsiteY144" fmla="*/ 1462171 h 6105653"/>
              <a:gd name="connsiteX145" fmla="*/ 5460205 w 12191999"/>
              <a:gd name="connsiteY145" fmla="*/ 1284817 h 6105653"/>
              <a:gd name="connsiteX146" fmla="*/ 5488780 w 12191999"/>
              <a:gd name="connsiteY146" fmla="*/ 1171426 h 6105653"/>
              <a:gd name="connsiteX147" fmla="*/ 5539513 w 12191999"/>
              <a:gd name="connsiteY147" fmla="*/ 1140353 h 6105653"/>
              <a:gd name="connsiteX148" fmla="*/ 5552720 w 12191999"/>
              <a:gd name="connsiteY148" fmla="*/ 1143022 h 6105653"/>
              <a:gd name="connsiteX149" fmla="*/ 5574208 w 12191999"/>
              <a:gd name="connsiteY149" fmla="*/ 1115811 h 6105653"/>
              <a:gd name="connsiteX150" fmla="*/ 5734050 w 12191999"/>
              <a:gd name="connsiteY150" fmla="*/ 1075470 h 6105653"/>
              <a:gd name="connsiteX151" fmla="*/ 5798343 w 12191999"/>
              <a:gd name="connsiteY151" fmla="*/ 1020228 h 6105653"/>
              <a:gd name="connsiteX152" fmla="*/ 5884068 w 12191999"/>
              <a:gd name="connsiteY152" fmla="*/ 883578 h 6105653"/>
              <a:gd name="connsiteX153" fmla="*/ 6066234 w 12191999"/>
              <a:gd name="connsiteY153" fmla="*/ 645166 h 6105653"/>
              <a:gd name="connsiteX154" fmla="*/ 6109096 w 12191999"/>
              <a:gd name="connsiteY154" fmla="*/ 732391 h 6105653"/>
              <a:gd name="connsiteX155" fmla="*/ 5998368 w 12191999"/>
              <a:gd name="connsiteY155" fmla="*/ 985338 h 6105653"/>
              <a:gd name="connsiteX156" fmla="*/ 5969793 w 12191999"/>
              <a:gd name="connsiteY156" fmla="*/ 1168509 h 6105653"/>
              <a:gd name="connsiteX157" fmla="*/ 6162674 w 12191999"/>
              <a:gd name="connsiteY157" fmla="*/ 909745 h 6105653"/>
              <a:gd name="connsiteX158" fmla="*/ 6412705 w 12191999"/>
              <a:gd name="connsiteY158" fmla="*/ 659704 h 6105653"/>
              <a:gd name="connsiteX159" fmla="*/ 6366271 w 12191999"/>
              <a:gd name="connsiteY159" fmla="*/ 851596 h 6105653"/>
              <a:gd name="connsiteX160" fmla="*/ 6398418 w 12191999"/>
              <a:gd name="connsiteY160" fmla="*/ 860319 h 6105653"/>
              <a:gd name="connsiteX161" fmla="*/ 6694884 w 12191999"/>
              <a:gd name="connsiteY161" fmla="*/ 691686 h 6105653"/>
              <a:gd name="connsiteX162" fmla="*/ 6816327 w 12191999"/>
              <a:gd name="connsiteY162" fmla="*/ 610277 h 6105653"/>
              <a:gd name="connsiteX163" fmla="*/ 7177087 w 12191999"/>
              <a:gd name="connsiteY163" fmla="*/ 238123 h 6105653"/>
              <a:gd name="connsiteX164" fmla="*/ 7016353 w 12191999"/>
              <a:gd name="connsiteY164" fmla="*/ 592833 h 6105653"/>
              <a:gd name="connsiteX165" fmla="*/ 7366396 w 12191999"/>
              <a:gd name="connsiteY165" fmla="*/ 226493 h 6105653"/>
              <a:gd name="connsiteX166" fmla="*/ 7494984 w 12191999"/>
              <a:gd name="connsiteY166" fmla="*/ 49138 h 6105653"/>
              <a:gd name="connsiteX167" fmla="*/ 7538181 w 12191999"/>
              <a:gd name="connsiteY167" fmla="*/ 484 h 61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2191999" h="6105653">
                <a:moveTo>
                  <a:pt x="7538181" y="484"/>
                </a:moveTo>
                <a:cubicBezTo>
                  <a:pt x="7546999" y="-833"/>
                  <a:pt x="7557492" y="439"/>
                  <a:pt x="7569993" y="5527"/>
                </a:cubicBezTo>
                <a:cubicBezTo>
                  <a:pt x="7612855" y="22971"/>
                  <a:pt x="7598567" y="54953"/>
                  <a:pt x="7587853" y="84028"/>
                </a:cubicBezTo>
                <a:cubicBezTo>
                  <a:pt x="7559278" y="153806"/>
                  <a:pt x="7559278" y="229401"/>
                  <a:pt x="7559278" y="325347"/>
                </a:cubicBezTo>
                <a:cubicBezTo>
                  <a:pt x="7695009" y="243938"/>
                  <a:pt x="7652146" y="95658"/>
                  <a:pt x="7795021" y="25878"/>
                </a:cubicBezTo>
                <a:cubicBezTo>
                  <a:pt x="7820024" y="113102"/>
                  <a:pt x="7770018" y="179974"/>
                  <a:pt x="7759302" y="249752"/>
                </a:cubicBezTo>
                <a:cubicBezTo>
                  <a:pt x="7748587" y="313717"/>
                  <a:pt x="7773590" y="328254"/>
                  <a:pt x="7852171" y="313717"/>
                </a:cubicBezTo>
                <a:cubicBezTo>
                  <a:pt x="7973615" y="290457"/>
                  <a:pt x="8034337" y="325347"/>
                  <a:pt x="8002190" y="418385"/>
                </a:cubicBezTo>
                <a:cubicBezTo>
                  <a:pt x="7970043" y="505609"/>
                  <a:pt x="8016478" y="514331"/>
                  <a:pt x="8084343" y="491072"/>
                </a:cubicBezTo>
                <a:cubicBezTo>
                  <a:pt x="8184355" y="456182"/>
                  <a:pt x="8262937" y="493979"/>
                  <a:pt x="8348662" y="520146"/>
                </a:cubicBezTo>
                <a:cubicBezTo>
                  <a:pt x="8477249" y="560851"/>
                  <a:pt x="8541543" y="543406"/>
                  <a:pt x="8637984" y="459090"/>
                </a:cubicBezTo>
                <a:cubicBezTo>
                  <a:pt x="8691561" y="409663"/>
                  <a:pt x="8737996" y="360236"/>
                  <a:pt x="8784431" y="290457"/>
                </a:cubicBezTo>
                <a:cubicBezTo>
                  <a:pt x="8809434" y="450367"/>
                  <a:pt x="8895158" y="284642"/>
                  <a:pt x="8948737" y="339884"/>
                </a:cubicBezTo>
                <a:cubicBezTo>
                  <a:pt x="8970168" y="453274"/>
                  <a:pt x="8798717" y="543406"/>
                  <a:pt x="8848725" y="697501"/>
                </a:cubicBezTo>
                <a:cubicBezTo>
                  <a:pt x="8995171" y="511424"/>
                  <a:pt x="9041606" y="302087"/>
                  <a:pt x="9238059" y="165437"/>
                </a:cubicBezTo>
                <a:cubicBezTo>
                  <a:pt x="9280921" y="197419"/>
                  <a:pt x="9238059" y="229401"/>
                  <a:pt x="9255919" y="255567"/>
                </a:cubicBezTo>
                <a:cubicBezTo>
                  <a:pt x="9266634" y="255567"/>
                  <a:pt x="9198767" y="560851"/>
                  <a:pt x="9477374" y="578295"/>
                </a:cubicBezTo>
                <a:cubicBezTo>
                  <a:pt x="9477374" y="584110"/>
                  <a:pt x="9477374" y="589925"/>
                  <a:pt x="9488091" y="595740"/>
                </a:cubicBezTo>
                <a:cubicBezTo>
                  <a:pt x="9527380" y="627722"/>
                  <a:pt x="9620249" y="598648"/>
                  <a:pt x="9627393" y="650981"/>
                </a:cubicBezTo>
                <a:cubicBezTo>
                  <a:pt x="9634537" y="709131"/>
                  <a:pt x="9666684" y="764373"/>
                  <a:pt x="9648824" y="825429"/>
                </a:cubicBezTo>
                <a:cubicBezTo>
                  <a:pt x="9634537" y="871948"/>
                  <a:pt x="9616678" y="921374"/>
                  <a:pt x="9616678" y="970802"/>
                </a:cubicBezTo>
                <a:cubicBezTo>
                  <a:pt x="9616678" y="1023136"/>
                  <a:pt x="9495233" y="1095822"/>
                  <a:pt x="9655968" y="1127805"/>
                </a:cubicBezTo>
                <a:cubicBezTo>
                  <a:pt x="9663111" y="1127805"/>
                  <a:pt x="9645252" y="1217935"/>
                  <a:pt x="9638109" y="1267362"/>
                </a:cubicBezTo>
                <a:cubicBezTo>
                  <a:pt x="9630965" y="1308066"/>
                  <a:pt x="9598818" y="1357494"/>
                  <a:pt x="9663111" y="1386568"/>
                </a:cubicBezTo>
                <a:cubicBezTo>
                  <a:pt x="9702403" y="1401105"/>
                  <a:pt x="9773840" y="1331326"/>
                  <a:pt x="9780984" y="1270269"/>
                </a:cubicBezTo>
                <a:cubicBezTo>
                  <a:pt x="9788127" y="1215028"/>
                  <a:pt x="9795271" y="1159787"/>
                  <a:pt x="9780984" y="1107452"/>
                </a:cubicBezTo>
                <a:cubicBezTo>
                  <a:pt x="9763125" y="1043488"/>
                  <a:pt x="9791699" y="1008598"/>
                  <a:pt x="9855993" y="991154"/>
                </a:cubicBezTo>
                <a:cubicBezTo>
                  <a:pt x="9923858" y="970802"/>
                  <a:pt x="9959577" y="933005"/>
                  <a:pt x="9991724" y="880670"/>
                </a:cubicBezTo>
                <a:cubicBezTo>
                  <a:pt x="10070305" y="752742"/>
                  <a:pt x="10163174" y="630630"/>
                  <a:pt x="10209609" y="491071"/>
                </a:cubicBezTo>
                <a:cubicBezTo>
                  <a:pt x="10216753" y="464905"/>
                  <a:pt x="10231040" y="432923"/>
                  <a:pt x="10291762" y="421292"/>
                </a:cubicBezTo>
                <a:cubicBezTo>
                  <a:pt x="10198893" y="799262"/>
                  <a:pt x="9959577" y="1142341"/>
                  <a:pt x="9973865" y="1531941"/>
                </a:cubicBezTo>
                <a:cubicBezTo>
                  <a:pt x="10048874" y="1427272"/>
                  <a:pt x="10052446" y="1302252"/>
                  <a:pt x="10106024" y="1188861"/>
                </a:cubicBezTo>
                <a:cubicBezTo>
                  <a:pt x="10145315" y="1270269"/>
                  <a:pt x="10102453" y="1345863"/>
                  <a:pt x="10081022" y="1421458"/>
                </a:cubicBezTo>
                <a:cubicBezTo>
                  <a:pt x="10063162" y="1485421"/>
                  <a:pt x="10059590" y="1543570"/>
                  <a:pt x="10170318" y="1549385"/>
                </a:cubicBezTo>
                <a:cubicBezTo>
                  <a:pt x="10181034" y="1549385"/>
                  <a:pt x="10188178" y="1549385"/>
                  <a:pt x="10198893" y="1549385"/>
                </a:cubicBezTo>
                <a:cubicBezTo>
                  <a:pt x="10245327" y="1526126"/>
                  <a:pt x="10266759" y="1494144"/>
                  <a:pt x="10281046" y="1453439"/>
                </a:cubicBezTo>
                <a:cubicBezTo>
                  <a:pt x="10288190" y="1430180"/>
                  <a:pt x="10302477" y="1398198"/>
                  <a:pt x="10334625" y="1398198"/>
                </a:cubicBezTo>
                <a:cubicBezTo>
                  <a:pt x="10456068" y="1401105"/>
                  <a:pt x="10491787" y="1322604"/>
                  <a:pt x="10527506" y="1247010"/>
                </a:cubicBezTo>
                <a:cubicBezTo>
                  <a:pt x="10588228" y="1287714"/>
                  <a:pt x="10545365" y="1322604"/>
                  <a:pt x="10548937" y="1354586"/>
                </a:cubicBezTo>
                <a:cubicBezTo>
                  <a:pt x="10552509" y="1374938"/>
                  <a:pt x="10556080" y="1395290"/>
                  <a:pt x="10588228" y="1395290"/>
                </a:cubicBezTo>
                <a:cubicBezTo>
                  <a:pt x="10613230" y="1395290"/>
                  <a:pt x="10645378" y="1386568"/>
                  <a:pt x="10645378" y="1366216"/>
                </a:cubicBezTo>
                <a:cubicBezTo>
                  <a:pt x="10648949" y="1238288"/>
                  <a:pt x="10820400" y="1165601"/>
                  <a:pt x="10820400" y="1031858"/>
                </a:cubicBezTo>
                <a:cubicBezTo>
                  <a:pt x="10820400" y="950449"/>
                  <a:pt x="10916840" y="1072563"/>
                  <a:pt x="10956131" y="1005691"/>
                </a:cubicBezTo>
                <a:cubicBezTo>
                  <a:pt x="10966847" y="991154"/>
                  <a:pt x="10981133" y="1046395"/>
                  <a:pt x="10977562" y="1069655"/>
                </a:cubicBezTo>
                <a:cubicBezTo>
                  <a:pt x="10973991" y="1092915"/>
                  <a:pt x="10948987" y="1113267"/>
                  <a:pt x="10966847" y="1142341"/>
                </a:cubicBezTo>
                <a:cubicBezTo>
                  <a:pt x="11031140" y="1156879"/>
                  <a:pt x="11056143" y="1119081"/>
                  <a:pt x="11074003" y="1084192"/>
                </a:cubicBezTo>
                <a:cubicBezTo>
                  <a:pt x="11116865" y="1008598"/>
                  <a:pt x="11166871" y="933005"/>
                  <a:pt x="11181159" y="848688"/>
                </a:cubicBezTo>
                <a:cubicBezTo>
                  <a:pt x="11184730" y="819614"/>
                  <a:pt x="11202590" y="802169"/>
                  <a:pt x="11238309" y="805077"/>
                </a:cubicBezTo>
                <a:cubicBezTo>
                  <a:pt x="11284744" y="810891"/>
                  <a:pt x="11270456" y="839966"/>
                  <a:pt x="11266884" y="863226"/>
                </a:cubicBezTo>
                <a:cubicBezTo>
                  <a:pt x="11263312" y="877763"/>
                  <a:pt x="11252596" y="892300"/>
                  <a:pt x="11277600" y="906838"/>
                </a:cubicBezTo>
                <a:cubicBezTo>
                  <a:pt x="11531203" y="566666"/>
                  <a:pt x="11516915" y="386403"/>
                  <a:pt x="11724084" y="5527"/>
                </a:cubicBezTo>
                <a:cubicBezTo>
                  <a:pt x="11763375" y="89842"/>
                  <a:pt x="11734800" y="150899"/>
                  <a:pt x="11727656" y="209048"/>
                </a:cubicBezTo>
                <a:cubicBezTo>
                  <a:pt x="11709796" y="354421"/>
                  <a:pt x="11677649" y="264290"/>
                  <a:pt x="11656218" y="409663"/>
                </a:cubicBezTo>
                <a:cubicBezTo>
                  <a:pt x="11645503" y="479442"/>
                  <a:pt x="11609784" y="543406"/>
                  <a:pt x="11666934" y="621907"/>
                </a:cubicBezTo>
                <a:cubicBezTo>
                  <a:pt x="11706225" y="674241"/>
                  <a:pt x="11663362" y="758557"/>
                  <a:pt x="11631215" y="822521"/>
                </a:cubicBezTo>
                <a:cubicBezTo>
                  <a:pt x="11602640" y="874856"/>
                  <a:pt x="11595497" y="927190"/>
                  <a:pt x="11631215" y="996969"/>
                </a:cubicBezTo>
                <a:cubicBezTo>
                  <a:pt x="11652646" y="933005"/>
                  <a:pt x="11670505" y="883578"/>
                  <a:pt x="11684793" y="834151"/>
                </a:cubicBezTo>
                <a:cubicBezTo>
                  <a:pt x="11695509" y="793447"/>
                  <a:pt x="11720512" y="770187"/>
                  <a:pt x="11774090" y="773095"/>
                </a:cubicBezTo>
                <a:cubicBezTo>
                  <a:pt x="11802665" y="773095"/>
                  <a:pt x="11841956" y="764373"/>
                  <a:pt x="11856243" y="793447"/>
                </a:cubicBezTo>
                <a:cubicBezTo>
                  <a:pt x="11870531" y="816706"/>
                  <a:pt x="11856243" y="848688"/>
                  <a:pt x="11831240" y="860319"/>
                </a:cubicBezTo>
                <a:cubicBezTo>
                  <a:pt x="11784806" y="874856"/>
                  <a:pt x="11741944" y="889393"/>
                  <a:pt x="11738371" y="938820"/>
                </a:cubicBezTo>
                <a:cubicBezTo>
                  <a:pt x="11731228" y="1005691"/>
                  <a:pt x="11759802" y="967894"/>
                  <a:pt x="11795521" y="956264"/>
                </a:cubicBezTo>
                <a:cubicBezTo>
                  <a:pt x="11834812" y="944634"/>
                  <a:pt x="11845527" y="979524"/>
                  <a:pt x="11838384" y="1002784"/>
                </a:cubicBezTo>
                <a:cubicBezTo>
                  <a:pt x="11806237" y="1090007"/>
                  <a:pt x="11863387" y="1180138"/>
                  <a:pt x="11816952" y="1270269"/>
                </a:cubicBezTo>
                <a:cubicBezTo>
                  <a:pt x="11931252" y="1247010"/>
                  <a:pt x="11981259" y="1197583"/>
                  <a:pt x="11999118" y="1092915"/>
                </a:cubicBezTo>
                <a:cubicBezTo>
                  <a:pt x="12002690" y="1055118"/>
                  <a:pt x="11995547" y="1014413"/>
                  <a:pt x="12027693" y="979524"/>
                </a:cubicBezTo>
                <a:cubicBezTo>
                  <a:pt x="12045553" y="959172"/>
                  <a:pt x="12066984" y="938820"/>
                  <a:pt x="12102703" y="953357"/>
                </a:cubicBezTo>
                <a:cubicBezTo>
                  <a:pt x="12127705" y="962080"/>
                  <a:pt x="12127705" y="985338"/>
                  <a:pt x="12120562" y="1005691"/>
                </a:cubicBezTo>
                <a:cubicBezTo>
                  <a:pt x="12081272" y="1090007"/>
                  <a:pt x="12070555" y="1180138"/>
                  <a:pt x="12056268" y="1267362"/>
                </a:cubicBezTo>
                <a:cubicBezTo>
                  <a:pt x="12052697" y="1281899"/>
                  <a:pt x="12045553" y="1296437"/>
                  <a:pt x="12081272" y="1310974"/>
                </a:cubicBezTo>
                <a:cubicBezTo>
                  <a:pt x="12113418" y="1209213"/>
                  <a:pt x="12156280" y="1110359"/>
                  <a:pt x="12191999" y="1008598"/>
                </a:cubicBezTo>
                <a:lnTo>
                  <a:pt x="12191999" y="6105653"/>
                </a:lnTo>
                <a:lnTo>
                  <a:pt x="0" y="6105653"/>
                </a:lnTo>
                <a:lnTo>
                  <a:pt x="0" y="927116"/>
                </a:lnTo>
                <a:lnTo>
                  <a:pt x="61930" y="902578"/>
                </a:lnTo>
                <a:cubicBezTo>
                  <a:pt x="91454" y="894128"/>
                  <a:pt x="122931" y="887949"/>
                  <a:pt x="155971" y="883588"/>
                </a:cubicBezTo>
                <a:cubicBezTo>
                  <a:pt x="223837" y="877773"/>
                  <a:pt x="245268" y="839976"/>
                  <a:pt x="277414" y="802179"/>
                </a:cubicBezTo>
                <a:cubicBezTo>
                  <a:pt x="388143" y="674251"/>
                  <a:pt x="488155" y="537601"/>
                  <a:pt x="638174" y="430025"/>
                </a:cubicBezTo>
                <a:cubicBezTo>
                  <a:pt x="620315" y="555046"/>
                  <a:pt x="520302" y="653899"/>
                  <a:pt x="477440" y="784735"/>
                </a:cubicBezTo>
                <a:cubicBezTo>
                  <a:pt x="641746" y="680066"/>
                  <a:pt x="727471" y="543415"/>
                  <a:pt x="827483" y="418395"/>
                </a:cubicBezTo>
                <a:cubicBezTo>
                  <a:pt x="873917" y="360246"/>
                  <a:pt x="931068" y="307912"/>
                  <a:pt x="956071" y="241040"/>
                </a:cubicBezTo>
                <a:cubicBezTo>
                  <a:pt x="961429" y="223595"/>
                  <a:pt x="972814" y="196338"/>
                  <a:pt x="999268" y="192386"/>
                </a:cubicBezTo>
                <a:cubicBezTo>
                  <a:pt x="1008086" y="191069"/>
                  <a:pt x="1018579" y="192341"/>
                  <a:pt x="1031080" y="197429"/>
                </a:cubicBezTo>
                <a:cubicBezTo>
                  <a:pt x="1073942" y="214873"/>
                  <a:pt x="1059654" y="246855"/>
                  <a:pt x="1048940" y="275930"/>
                </a:cubicBezTo>
                <a:cubicBezTo>
                  <a:pt x="1020365" y="345708"/>
                  <a:pt x="1020365" y="421303"/>
                  <a:pt x="1020365" y="517249"/>
                </a:cubicBezTo>
                <a:cubicBezTo>
                  <a:pt x="1156096" y="435840"/>
                  <a:pt x="1113233" y="287560"/>
                  <a:pt x="1256108" y="217780"/>
                </a:cubicBezTo>
                <a:cubicBezTo>
                  <a:pt x="1281111" y="305004"/>
                  <a:pt x="1231105" y="371876"/>
                  <a:pt x="1220389" y="441654"/>
                </a:cubicBezTo>
                <a:cubicBezTo>
                  <a:pt x="1209674" y="505619"/>
                  <a:pt x="1234677" y="520156"/>
                  <a:pt x="1313258" y="505619"/>
                </a:cubicBezTo>
                <a:cubicBezTo>
                  <a:pt x="1434702" y="482359"/>
                  <a:pt x="1495424" y="517249"/>
                  <a:pt x="1463277" y="610287"/>
                </a:cubicBezTo>
                <a:cubicBezTo>
                  <a:pt x="1431130" y="697511"/>
                  <a:pt x="1477565" y="706233"/>
                  <a:pt x="1545430" y="682974"/>
                </a:cubicBezTo>
                <a:cubicBezTo>
                  <a:pt x="1645442" y="648084"/>
                  <a:pt x="1724024" y="685881"/>
                  <a:pt x="1809749" y="712048"/>
                </a:cubicBezTo>
                <a:cubicBezTo>
                  <a:pt x="1938336" y="752753"/>
                  <a:pt x="2002630" y="735308"/>
                  <a:pt x="2099071" y="650992"/>
                </a:cubicBezTo>
                <a:cubicBezTo>
                  <a:pt x="2152648" y="601565"/>
                  <a:pt x="2199083" y="552138"/>
                  <a:pt x="2245518" y="482359"/>
                </a:cubicBezTo>
                <a:cubicBezTo>
                  <a:pt x="2270521" y="642269"/>
                  <a:pt x="2356245" y="476544"/>
                  <a:pt x="2409824" y="531786"/>
                </a:cubicBezTo>
                <a:cubicBezTo>
                  <a:pt x="2431255" y="645176"/>
                  <a:pt x="2259804" y="735308"/>
                  <a:pt x="2309812" y="889403"/>
                </a:cubicBezTo>
                <a:cubicBezTo>
                  <a:pt x="2456258" y="703326"/>
                  <a:pt x="2502693" y="493989"/>
                  <a:pt x="2699146" y="357339"/>
                </a:cubicBezTo>
                <a:cubicBezTo>
                  <a:pt x="2742008" y="389321"/>
                  <a:pt x="2699146" y="421303"/>
                  <a:pt x="2717006" y="447469"/>
                </a:cubicBezTo>
                <a:cubicBezTo>
                  <a:pt x="2727721" y="447469"/>
                  <a:pt x="2659854" y="752753"/>
                  <a:pt x="2938461" y="770197"/>
                </a:cubicBezTo>
                <a:cubicBezTo>
                  <a:pt x="2938461" y="776012"/>
                  <a:pt x="2938461" y="781827"/>
                  <a:pt x="2949178" y="787642"/>
                </a:cubicBezTo>
                <a:cubicBezTo>
                  <a:pt x="2988467" y="819624"/>
                  <a:pt x="3081336" y="790550"/>
                  <a:pt x="3088480" y="842883"/>
                </a:cubicBezTo>
                <a:cubicBezTo>
                  <a:pt x="3095624" y="901033"/>
                  <a:pt x="3127771" y="956275"/>
                  <a:pt x="3109911" y="1017331"/>
                </a:cubicBezTo>
                <a:cubicBezTo>
                  <a:pt x="3095624" y="1063850"/>
                  <a:pt x="3077765" y="1113276"/>
                  <a:pt x="3077765" y="1162704"/>
                </a:cubicBezTo>
                <a:cubicBezTo>
                  <a:pt x="3077765" y="1215038"/>
                  <a:pt x="2956320" y="1287724"/>
                  <a:pt x="3117055" y="1319707"/>
                </a:cubicBezTo>
                <a:cubicBezTo>
                  <a:pt x="3124198" y="1319707"/>
                  <a:pt x="3106339" y="1409837"/>
                  <a:pt x="3099196" y="1459264"/>
                </a:cubicBezTo>
                <a:cubicBezTo>
                  <a:pt x="3092052" y="1499968"/>
                  <a:pt x="3059905" y="1549396"/>
                  <a:pt x="3124198" y="1578470"/>
                </a:cubicBezTo>
                <a:cubicBezTo>
                  <a:pt x="3163490" y="1593007"/>
                  <a:pt x="3234927" y="1523228"/>
                  <a:pt x="3242071" y="1462171"/>
                </a:cubicBezTo>
                <a:cubicBezTo>
                  <a:pt x="3249214" y="1406930"/>
                  <a:pt x="3256358" y="1351689"/>
                  <a:pt x="3242071" y="1299354"/>
                </a:cubicBezTo>
                <a:cubicBezTo>
                  <a:pt x="3224212" y="1235390"/>
                  <a:pt x="3252786" y="1200500"/>
                  <a:pt x="3317080" y="1183056"/>
                </a:cubicBezTo>
                <a:cubicBezTo>
                  <a:pt x="3384945" y="1162704"/>
                  <a:pt x="3420664" y="1124907"/>
                  <a:pt x="3452811" y="1072572"/>
                </a:cubicBezTo>
                <a:cubicBezTo>
                  <a:pt x="3531392" y="944644"/>
                  <a:pt x="3624261" y="822532"/>
                  <a:pt x="3670696" y="682973"/>
                </a:cubicBezTo>
                <a:cubicBezTo>
                  <a:pt x="3677840" y="656807"/>
                  <a:pt x="3692127" y="624825"/>
                  <a:pt x="3752849" y="613194"/>
                </a:cubicBezTo>
                <a:cubicBezTo>
                  <a:pt x="3659980" y="991164"/>
                  <a:pt x="3420664" y="1334243"/>
                  <a:pt x="3434952" y="1723843"/>
                </a:cubicBezTo>
                <a:cubicBezTo>
                  <a:pt x="3509961" y="1619174"/>
                  <a:pt x="3513533" y="1494154"/>
                  <a:pt x="3567111" y="1380763"/>
                </a:cubicBezTo>
                <a:cubicBezTo>
                  <a:pt x="3606402" y="1462171"/>
                  <a:pt x="3563540" y="1537765"/>
                  <a:pt x="3542109" y="1613360"/>
                </a:cubicBezTo>
                <a:cubicBezTo>
                  <a:pt x="3524249" y="1677323"/>
                  <a:pt x="3520677" y="1735472"/>
                  <a:pt x="3631405" y="1741287"/>
                </a:cubicBezTo>
                <a:cubicBezTo>
                  <a:pt x="3642121" y="1741287"/>
                  <a:pt x="3649265" y="1741287"/>
                  <a:pt x="3659980" y="1741287"/>
                </a:cubicBezTo>
                <a:cubicBezTo>
                  <a:pt x="3706414" y="1718028"/>
                  <a:pt x="3727846" y="1686046"/>
                  <a:pt x="3742133" y="1645341"/>
                </a:cubicBezTo>
                <a:cubicBezTo>
                  <a:pt x="3749277" y="1622082"/>
                  <a:pt x="3763564" y="1590100"/>
                  <a:pt x="3795712" y="1590100"/>
                </a:cubicBezTo>
                <a:cubicBezTo>
                  <a:pt x="3917155" y="1593007"/>
                  <a:pt x="3952874" y="1514506"/>
                  <a:pt x="3988593" y="1438912"/>
                </a:cubicBezTo>
                <a:cubicBezTo>
                  <a:pt x="4049315" y="1479616"/>
                  <a:pt x="4006452" y="1514506"/>
                  <a:pt x="4010024" y="1546488"/>
                </a:cubicBezTo>
                <a:cubicBezTo>
                  <a:pt x="4013596" y="1566840"/>
                  <a:pt x="4017167" y="1587192"/>
                  <a:pt x="4049315" y="1587192"/>
                </a:cubicBezTo>
                <a:cubicBezTo>
                  <a:pt x="4074317" y="1587192"/>
                  <a:pt x="4106465" y="1578470"/>
                  <a:pt x="4106465" y="1558118"/>
                </a:cubicBezTo>
                <a:cubicBezTo>
                  <a:pt x="4110036" y="1430190"/>
                  <a:pt x="4281487" y="1357503"/>
                  <a:pt x="4281487" y="1223760"/>
                </a:cubicBezTo>
                <a:cubicBezTo>
                  <a:pt x="4281487" y="1142351"/>
                  <a:pt x="4377927" y="1264465"/>
                  <a:pt x="4417219" y="1197593"/>
                </a:cubicBezTo>
                <a:cubicBezTo>
                  <a:pt x="4427935" y="1183056"/>
                  <a:pt x="4442220" y="1238297"/>
                  <a:pt x="4438649" y="1261557"/>
                </a:cubicBezTo>
                <a:cubicBezTo>
                  <a:pt x="4435078" y="1284817"/>
                  <a:pt x="4410074" y="1305169"/>
                  <a:pt x="4427935" y="1334243"/>
                </a:cubicBezTo>
                <a:cubicBezTo>
                  <a:pt x="4492228" y="1348781"/>
                  <a:pt x="4517230" y="1310983"/>
                  <a:pt x="4535090" y="1276094"/>
                </a:cubicBezTo>
                <a:cubicBezTo>
                  <a:pt x="4577952" y="1200500"/>
                  <a:pt x="4627958" y="1124907"/>
                  <a:pt x="4642246" y="1040590"/>
                </a:cubicBezTo>
                <a:cubicBezTo>
                  <a:pt x="4645817" y="1011516"/>
                  <a:pt x="4663677" y="994071"/>
                  <a:pt x="4699396" y="996979"/>
                </a:cubicBezTo>
                <a:cubicBezTo>
                  <a:pt x="4745832" y="1002793"/>
                  <a:pt x="4731544" y="1031868"/>
                  <a:pt x="4727971" y="1055128"/>
                </a:cubicBezTo>
                <a:cubicBezTo>
                  <a:pt x="4724399" y="1069665"/>
                  <a:pt x="4713683" y="1084202"/>
                  <a:pt x="4738688" y="1098740"/>
                </a:cubicBezTo>
                <a:cubicBezTo>
                  <a:pt x="4992291" y="758568"/>
                  <a:pt x="4978002" y="578305"/>
                  <a:pt x="5185172" y="197429"/>
                </a:cubicBezTo>
                <a:cubicBezTo>
                  <a:pt x="5224462" y="281744"/>
                  <a:pt x="5195887" y="342801"/>
                  <a:pt x="5188744" y="400950"/>
                </a:cubicBezTo>
                <a:cubicBezTo>
                  <a:pt x="5170883" y="546323"/>
                  <a:pt x="5138736" y="456192"/>
                  <a:pt x="5117306" y="601565"/>
                </a:cubicBezTo>
                <a:cubicBezTo>
                  <a:pt x="5106590" y="671344"/>
                  <a:pt x="5070871" y="735308"/>
                  <a:pt x="5128021" y="813809"/>
                </a:cubicBezTo>
                <a:cubicBezTo>
                  <a:pt x="5167312" y="866143"/>
                  <a:pt x="5124450" y="950459"/>
                  <a:pt x="5092302" y="1014423"/>
                </a:cubicBezTo>
                <a:cubicBezTo>
                  <a:pt x="5063727" y="1066758"/>
                  <a:pt x="5056585" y="1119092"/>
                  <a:pt x="5092302" y="1188871"/>
                </a:cubicBezTo>
                <a:cubicBezTo>
                  <a:pt x="5113734" y="1124907"/>
                  <a:pt x="5131592" y="1075480"/>
                  <a:pt x="5145880" y="1026053"/>
                </a:cubicBezTo>
                <a:cubicBezTo>
                  <a:pt x="5156596" y="985349"/>
                  <a:pt x="5181600" y="962089"/>
                  <a:pt x="5235177" y="964997"/>
                </a:cubicBezTo>
                <a:cubicBezTo>
                  <a:pt x="5263752" y="964997"/>
                  <a:pt x="5303044" y="956275"/>
                  <a:pt x="5317331" y="985349"/>
                </a:cubicBezTo>
                <a:cubicBezTo>
                  <a:pt x="5331618" y="1008608"/>
                  <a:pt x="5317331" y="1040590"/>
                  <a:pt x="5292327" y="1052221"/>
                </a:cubicBezTo>
                <a:cubicBezTo>
                  <a:pt x="5245894" y="1066758"/>
                  <a:pt x="5203031" y="1081295"/>
                  <a:pt x="5199458" y="1130722"/>
                </a:cubicBezTo>
                <a:cubicBezTo>
                  <a:pt x="5192315" y="1197593"/>
                  <a:pt x="5220889" y="1159796"/>
                  <a:pt x="5256608" y="1148166"/>
                </a:cubicBezTo>
                <a:cubicBezTo>
                  <a:pt x="5295899" y="1136536"/>
                  <a:pt x="5306616" y="1171426"/>
                  <a:pt x="5299471" y="1194686"/>
                </a:cubicBezTo>
                <a:cubicBezTo>
                  <a:pt x="5267324" y="1281909"/>
                  <a:pt x="5324474" y="1372040"/>
                  <a:pt x="5278039" y="1462171"/>
                </a:cubicBezTo>
                <a:cubicBezTo>
                  <a:pt x="5392339" y="1438912"/>
                  <a:pt x="5442347" y="1389485"/>
                  <a:pt x="5460205" y="1284817"/>
                </a:cubicBezTo>
                <a:cubicBezTo>
                  <a:pt x="5463777" y="1247020"/>
                  <a:pt x="5456634" y="1206315"/>
                  <a:pt x="5488780" y="1171426"/>
                </a:cubicBezTo>
                <a:cubicBezTo>
                  <a:pt x="5502175" y="1156162"/>
                  <a:pt x="5517579" y="1140898"/>
                  <a:pt x="5539513" y="1140353"/>
                </a:cubicBezTo>
                <a:lnTo>
                  <a:pt x="5552720" y="1143022"/>
                </a:lnTo>
                <a:lnTo>
                  <a:pt x="5574208" y="1115811"/>
                </a:lnTo>
                <a:cubicBezTo>
                  <a:pt x="5609034" y="1085646"/>
                  <a:pt x="5659040" y="1068202"/>
                  <a:pt x="5734050" y="1075470"/>
                </a:cubicBezTo>
                <a:cubicBezTo>
                  <a:pt x="5776912" y="1078377"/>
                  <a:pt x="5809058" y="1055118"/>
                  <a:pt x="5798343" y="1020228"/>
                </a:cubicBezTo>
                <a:cubicBezTo>
                  <a:pt x="5776912" y="953357"/>
                  <a:pt x="5837634" y="921375"/>
                  <a:pt x="5884068" y="883578"/>
                </a:cubicBezTo>
                <a:cubicBezTo>
                  <a:pt x="5966221" y="816706"/>
                  <a:pt x="6051947" y="752742"/>
                  <a:pt x="6066234" y="645166"/>
                </a:cubicBezTo>
                <a:cubicBezTo>
                  <a:pt x="6130528" y="665519"/>
                  <a:pt x="6123384" y="700408"/>
                  <a:pt x="6109096" y="732391"/>
                </a:cubicBezTo>
                <a:cubicBezTo>
                  <a:pt x="6073377" y="816706"/>
                  <a:pt x="6034087" y="901023"/>
                  <a:pt x="5998368" y="985338"/>
                </a:cubicBezTo>
                <a:cubicBezTo>
                  <a:pt x="5976937" y="1040581"/>
                  <a:pt x="5944790" y="1095822"/>
                  <a:pt x="5969793" y="1168509"/>
                </a:cubicBezTo>
                <a:cubicBezTo>
                  <a:pt x="6098380" y="1104545"/>
                  <a:pt x="6123384" y="996969"/>
                  <a:pt x="6162674" y="909745"/>
                </a:cubicBezTo>
                <a:cubicBezTo>
                  <a:pt x="6212681" y="802169"/>
                  <a:pt x="6305549" y="738205"/>
                  <a:pt x="6412705" y="659704"/>
                </a:cubicBezTo>
                <a:cubicBezTo>
                  <a:pt x="6441280" y="738205"/>
                  <a:pt x="6362699" y="787632"/>
                  <a:pt x="6366271" y="851596"/>
                </a:cubicBezTo>
                <a:cubicBezTo>
                  <a:pt x="6376987" y="854503"/>
                  <a:pt x="6398418" y="860319"/>
                  <a:pt x="6398418" y="860319"/>
                </a:cubicBezTo>
                <a:cubicBezTo>
                  <a:pt x="6455568" y="755650"/>
                  <a:pt x="6562724" y="709131"/>
                  <a:pt x="6694884" y="691686"/>
                </a:cubicBezTo>
                <a:cubicBezTo>
                  <a:pt x="6762750" y="685871"/>
                  <a:pt x="6784181" y="648074"/>
                  <a:pt x="6816327" y="610277"/>
                </a:cubicBezTo>
                <a:cubicBezTo>
                  <a:pt x="6927056" y="482349"/>
                  <a:pt x="7027068" y="345699"/>
                  <a:pt x="7177087" y="238123"/>
                </a:cubicBezTo>
                <a:cubicBezTo>
                  <a:pt x="7159228" y="363144"/>
                  <a:pt x="7059215" y="461997"/>
                  <a:pt x="7016353" y="592833"/>
                </a:cubicBezTo>
                <a:cubicBezTo>
                  <a:pt x="7180659" y="488164"/>
                  <a:pt x="7266384" y="351513"/>
                  <a:pt x="7366396" y="226493"/>
                </a:cubicBezTo>
                <a:cubicBezTo>
                  <a:pt x="7412830" y="168344"/>
                  <a:pt x="7469981" y="116010"/>
                  <a:pt x="7494984" y="49138"/>
                </a:cubicBezTo>
                <a:cubicBezTo>
                  <a:pt x="7500342" y="31693"/>
                  <a:pt x="7511727" y="4436"/>
                  <a:pt x="7538181" y="484"/>
                </a:cubicBezTo>
                <a:close/>
              </a:path>
            </a:pathLst>
          </a:custGeom>
          <a:solidFill>
            <a:srgbClr val="45AFA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669107-F021-2894-813D-B1C63D103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Proč je důležitý?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E4E32E6-6301-6CD3-1F84-1B8BC7280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684966"/>
              </p:ext>
            </p:extLst>
          </p:nvPr>
        </p:nvGraphicFramePr>
        <p:xfrm>
          <a:off x="1246414" y="2203124"/>
          <a:ext cx="9699172" cy="390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902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F7781F-21EE-BE17-6F3A-85988A38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pt-BR" dirty="0"/>
              <a:t>Kde se dá </a:t>
            </a:r>
            <a:r>
              <a:rPr lang="cs-CZ" dirty="0"/>
              <a:t>certifikát </a:t>
            </a:r>
            <a:r>
              <a:rPr lang="pt-BR" dirty="0"/>
              <a:t>pořídit?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F9D45F-1B36-52BD-9DDF-52AE2FDBC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74206"/>
            <a:ext cx="3888528" cy="3553581"/>
          </a:xfrm>
        </p:spPr>
        <p:txBody>
          <a:bodyPr>
            <a:normAutofit/>
          </a:bodyPr>
          <a:lstStyle/>
          <a:p>
            <a:r>
              <a:rPr lang="cs-CZ" sz="2000" dirty="0"/>
              <a:t>Certifikační autorita vydává digitální certifikáty, což jsou elektronicky podepsané veřejné šifrovací klíče, které obsahují identifikační údaje svého majitele, za jejichž správnost se certifikační autorita zaručila</a:t>
            </a:r>
          </a:p>
          <a:p>
            <a:endParaRPr lang="cs-CZ" sz="2000" dirty="0"/>
          </a:p>
        </p:txBody>
      </p:sp>
      <p:pic>
        <p:nvPicPr>
          <p:cNvPr id="7" name="Graphic 6" descr="Employee Badge">
            <a:extLst>
              <a:ext uri="{FF2B5EF4-FFF2-40B4-BE49-F238E27FC236}">
                <a16:creationId xmlns:a16="http://schemas.microsoft.com/office/drawing/2014/main" id="{8DACA304-B5EC-0CE0-FD0F-5F637B104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0986" y="1069398"/>
            <a:ext cx="4747547" cy="474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48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F0A98B-63F0-47BD-9203-AD26B8E33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D3D6B5C-B8B4-4071-9480-DEE5EC781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31334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solidFill>
            <a:srgbClr val="45AFA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BDDE33-3C13-AB14-8493-33CA56360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0323" y="2242457"/>
            <a:ext cx="3731849" cy="2373086"/>
          </a:xfrm>
        </p:spPr>
        <p:txBody>
          <a:bodyPr>
            <a:normAutofit/>
          </a:bodyPr>
          <a:lstStyle/>
          <a:p>
            <a:r>
              <a:rPr lang="cs-CZ"/>
              <a:t>Kde získat certifikát adresy?</a:t>
            </a:r>
            <a:endParaRPr lang="cs-CZ" dirty="0"/>
          </a:p>
        </p:txBody>
      </p:sp>
      <p:sp>
        <p:nvSpPr>
          <p:cNvPr id="29" name="Zástupný obsah 2">
            <a:extLst>
              <a:ext uri="{FF2B5EF4-FFF2-40B4-BE49-F238E27FC236}">
                <a16:creationId xmlns:a16="http://schemas.microsoft.com/office/drawing/2014/main" id="{657DDCEC-A43E-D2D9-8B03-7E9F68B3B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3313"/>
            <a:ext cx="4893134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 i="0" dirty="0">
                <a:effectLst/>
              </a:rPr>
              <a:t>Registrační autority</a:t>
            </a:r>
            <a:endParaRPr lang="cs-CZ" sz="2000" b="0" i="0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cs-CZ" sz="2000" b="0" i="0" dirty="0">
                <a:effectLst/>
              </a:rPr>
              <a:t>Kontaktní místa veřejné správy. Kvalifikované i komerční </a:t>
            </a:r>
            <a:r>
              <a:rPr lang="cs-CZ" sz="2000" i="0" dirty="0">
                <a:effectLst/>
              </a:rPr>
              <a:t>certifikáty</a:t>
            </a:r>
            <a:br>
              <a:rPr lang="cs-CZ" sz="2000" dirty="0"/>
            </a:br>
            <a:r>
              <a:rPr lang="cs-CZ" sz="2000" b="0" i="0" dirty="0">
                <a:effectLst/>
              </a:rPr>
              <a:t>si můžete pořídit na všech pobočkách České pošty, </a:t>
            </a:r>
            <a:r>
              <a:rPr lang="cs-CZ" sz="2000" b="0" i="0" dirty="0" err="1">
                <a:effectLst/>
              </a:rPr>
              <a:t>s.p</a:t>
            </a:r>
            <a:r>
              <a:rPr lang="cs-CZ" sz="2000" b="0" i="0" dirty="0">
                <a:effectLst/>
              </a:rPr>
              <a:t>.,</a:t>
            </a:r>
            <a:br>
              <a:rPr lang="cs-CZ" sz="2000" b="0" i="0" dirty="0">
                <a:effectLst/>
              </a:rPr>
            </a:br>
            <a:r>
              <a:rPr lang="cs-CZ" sz="2000" i="0" dirty="0">
                <a:effectLst/>
              </a:rPr>
              <a:t>kde</a:t>
            </a:r>
            <a:r>
              <a:rPr lang="cs-CZ" sz="2000" b="0" i="0" dirty="0">
                <a:effectLst/>
              </a:rPr>
              <a:t> je dostupná služba Czech POINT.</a:t>
            </a:r>
          </a:p>
          <a:p>
            <a:pPr>
              <a:buFont typeface="+mj-lt"/>
              <a:buAutoNum type="arabicPeriod"/>
            </a:pPr>
            <a:r>
              <a:rPr lang="cs-CZ" sz="2000" b="0" i="0" dirty="0">
                <a:effectLst/>
              </a:rPr>
              <a:t>Obchodní místa certifikační autority...</a:t>
            </a:r>
          </a:p>
          <a:p>
            <a:pPr>
              <a:buFont typeface="+mj-lt"/>
              <a:buAutoNum type="arabicPeriod"/>
            </a:pPr>
            <a:r>
              <a:rPr lang="cs-CZ" sz="2000" b="0" i="0" dirty="0">
                <a:effectLst/>
              </a:rPr>
              <a:t>Mobilní registrační autorita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244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72299-61AF-AB28-9000-058EC07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získat certifikovaný podpis?</a:t>
            </a:r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6C17C5B2-B19E-639D-F2E0-99482DEE44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122203"/>
              </p:ext>
            </p:extLst>
          </p:nvPr>
        </p:nvGraphicFramePr>
        <p:xfrm>
          <a:off x="3045278" y="1823901"/>
          <a:ext cx="6101443" cy="416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765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F36526D-0F1F-46DD-8DDC-385EF7FFF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926ABA4-C8CE-4D75-AC96-BAC602AFF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482"/>
            <a:ext cx="5463940" cy="6861482"/>
          </a:xfrm>
          <a:custGeom>
            <a:avLst/>
            <a:gdLst>
              <a:gd name="connsiteX0" fmla="*/ 5463940 w 5463940"/>
              <a:gd name="connsiteY0" fmla="*/ 0 h 6861482"/>
              <a:gd name="connsiteX1" fmla="*/ 792388 w 5463940"/>
              <a:gd name="connsiteY1" fmla="*/ 0 h 6861482"/>
              <a:gd name="connsiteX2" fmla="*/ 807288 w 5463940"/>
              <a:gd name="connsiteY2" fmla="*/ 23688 h 6861482"/>
              <a:gd name="connsiteX3" fmla="*/ 847167 w 5463940"/>
              <a:gd name="connsiteY3" fmla="*/ 52392 h 6861482"/>
              <a:gd name="connsiteX4" fmla="*/ 861906 w 5463940"/>
              <a:gd name="connsiteY4" fmla="*/ 104693 h 6861482"/>
              <a:gd name="connsiteX5" fmla="*/ 891809 w 5463940"/>
              <a:gd name="connsiteY5" fmla="*/ 314763 h 6861482"/>
              <a:gd name="connsiteX6" fmla="*/ 883105 w 5463940"/>
              <a:gd name="connsiteY6" fmla="*/ 361124 h 6861482"/>
              <a:gd name="connsiteX7" fmla="*/ 839062 w 5463940"/>
              <a:gd name="connsiteY7" fmla="*/ 423850 h 6861482"/>
              <a:gd name="connsiteX8" fmla="*/ 804620 w 5463940"/>
              <a:gd name="connsiteY8" fmla="*/ 560313 h 6861482"/>
              <a:gd name="connsiteX9" fmla="*/ 736357 w 5463940"/>
              <a:gd name="connsiteY9" fmla="*/ 760897 h 6861482"/>
              <a:gd name="connsiteX10" fmla="*/ 701931 w 5463940"/>
              <a:gd name="connsiteY10" fmla="*/ 821285 h 6861482"/>
              <a:gd name="connsiteX11" fmla="*/ 730099 w 5463940"/>
              <a:gd name="connsiteY11" fmla="*/ 854014 h 6861482"/>
              <a:gd name="connsiteX12" fmla="*/ 828340 w 5463940"/>
              <a:gd name="connsiteY12" fmla="*/ 1080052 h 6861482"/>
              <a:gd name="connsiteX13" fmla="*/ 700490 w 5463940"/>
              <a:gd name="connsiteY13" fmla="*/ 1372761 h 6861482"/>
              <a:gd name="connsiteX14" fmla="*/ 632708 w 5463940"/>
              <a:gd name="connsiteY14" fmla="*/ 1466109 h 6861482"/>
              <a:gd name="connsiteX15" fmla="*/ 768641 w 5463940"/>
              <a:gd name="connsiteY15" fmla="*/ 1459414 h 6861482"/>
              <a:gd name="connsiteX16" fmla="*/ 819196 w 5463940"/>
              <a:gd name="connsiteY16" fmla="*/ 1556554 h 6861482"/>
              <a:gd name="connsiteX17" fmla="*/ 841602 w 5463940"/>
              <a:gd name="connsiteY17" fmla="*/ 1606217 h 6861482"/>
              <a:gd name="connsiteX18" fmla="*/ 979741 w 5463940"/>
              <a:gd name="connsiteY18" fmla="*/ 1914129 h 6861482"/>
              <a:gd name="connsiteX19" fmla="*/ 961586 w 5463940"/>
              <a:gd name="connsiteY19" fmla="*/ 2014028 h 6861482"/>
              <a:gd name="connsiteX20" fmla="*/ 763580 w 5463940"/>
              <a:gd name="connsiteY20" fmla="*/ 2524080 h 6861482"/>
              <a:gd name="connsiteX21" fmla="*/ 993601 w 5463940"/>
              <a:gd name="connsiteY21" fmla="*/ 2596949 h 6861482"/>
              <a:gd name="connsiteX22" fmla="*/ 1013917 w 5463940"/>
              <a:gd name="connsiteY22" fmla="*/ 2810127 h 6861482"/>
              <a:gd name="connsiteX23" fmla="*/ 1136989 w 5463940"/>
              <a:gd name="connsiteY23" fmla="*/ 3024678 h 6861482"/>
              <a:gd name="connsiteX24" fmla="*/ 1259967 w 5463940"/>
              <a:gd name="connsiteY24" fmla="*/ 3181568 h 6861482"/>
              <a:gd name="connsiteX25" fmla="*/ 1265794 w 5463940"/>
              <a:gd name="connsiteY25" fmla="*/ 3198166 h 6861482"/>
              <a:gd name="connsiteX26" fmla="*/ 1265717 w 5463940"/>
              <a:gd name="connsiteY26" fmla="*/ 3204655 h 6861482"/>
              <a:gd name="connsiteX27" fmla="*/ 1288242 w 5463940"/>
              <a:gd name="connsiteY27" fmla="*/ 3274732 h 6861482"/>
              <a:gd name="connsiteX28" fmla="*/ 1291297 w 5463940"/>
              <a:gd name="connsiteY28" fmla="*/ 3279721 h 6861482"/>
              <a:gd name="connsiteX29" fmla="*/ 1314272 w 5463940"/>
              <a:gd name="connsiteY29" fmla="*/ 3363918 h 6861482"/>
              <a:gd name="connsiteX30" fmla="*/ 1319860 w 5463940"/>
              <a:gd name="connsiteY30" fmla="*/ 3393684 h 6861482"/>
              <a:gd name="connsiteX31" fmla="*/ 1316519 w 5463940"/>
              <a:gd name="connsiteY31" fmla="*/ 3405686 h 6861482"/>
              <a:gd name="connsiteX32" fmla="*/ 1288529 w 5463940"/>
              <a:gd name="connsiteY32" fmla="*/ 3445525 h 6861482"/>
              <a:gd name="connsiteX33" fmla="*/ 1242782 w 5463940"/>
              <a:gd name="connsiteY33" fmla="*/ 3705028 h 6861482"/>
              <a:gd name="connsiteX34" fmla="*/ 1286485 w 5463940"/>
              <a:gd name="connsiteY34" fmla="*/ 3747325 h 6861482"/>
              <a:gd name="connsiteX35" fmla="*/ 1292276 w 5463940"/>
              <a:gd name="connsiteY35" fmla="*/ 3757935 h 6861482"/>
              <a:gd name="connsiteX36" fmla="*/ 1295640 w 5463940"/>
              <a:gd name="connsiteY36" fmla="*/ 3771718 h 6861482"/>
              <a:gd name="connsiteX37" fmla="*/ 1297165 w 5463940"/>
              <a:gd name="connsiteY37" fmla="*/ 3800021 h 6861482"/>
              <a:gd name="connsiteX38" fmla="*/ 1175354 w 5463940"/>
              <a:gd name="connsiteY38" fmla="*/ 3860429 h 6861482"/>
              <a:gd name="connsiteX39" fmla="*/ 1307283 w 5463940"/>
              <a:gd name="connsiteY39" fmla="*/ 4017890 h 6861482"/>
              <a:gd name="connsiteX40" fmla="*/ 1296662 w 5463940"/>
              <a:gd name="connsiteY40" fmla="*/ 4042035 h 6861482"/>
              <a:gd name="connsiteX41" fmla="*/ 1272882 w 5463940"/>
              <a:gd name="connsiteY41" fmla="*/ 4153970 h 6861482"/>
              <a:gd name="connsiteX42" fmla="*/ 1262688 w 5463940"/>
              <a:gd name="connsiteY42" fmla="*/ 4216187 h 6861482"/>
              <a:gd name="connsiteX43" fmla="*/ 1264417 w 5463940"/>
              <a:gd name="connsiteY43" fmla="*/ 4216187 h 6861482"/>
              <a:gd name="connsiteX44" fmla="*/ 1262699 w 5463940"/>
              <a:gd name="connsiteY44" fmla="*/ 4228245 h 6861482"/>
              <a:gd name="connsiteX45" fmla="*/ 1261091 w 5463940"/>
              <a:gd name="connsiteY45" fmla="*/ 4239616 h 6861482"/>
              <a:gd name="connsiteX46" fmla="*/ 1260815 w 5463940"/>
              <a:gd name="connsiteY46" fmla="*/ 4241609 h 6861482"/>
              <a:gd name="connsiteX47" fmla="*/ 1260967 w 5463940"/>
              <a:gd name="connsiteY47" fmla="*/ 4240495 h 6861482"/>
              <a:gd name="connsiteX48" fmla="*/ 1261091 w 5463940"/>
              <a:gd name="connsiteY48" fmla="*/ 4239616 h 6861482"/>
              <a:gd name="connsiteX49" fmla="*/ 1261469 w 5463940"/>
              <a:gd name="connsiteY49" fmla="*/ 4236887 h 6861482"/>
              <a:gd name="connsiteX50" fmla="*/ 1256626 w 5463940"/>
              <a:gd name="connsiteY50" fmla="*/ 4265601 h 6861482"/>
              <a:gd name="connsiteX51" fmla="*/ 1248755 w 5463940"/>
              <a:gd name="connsiteY51" fmla="*/ 4319440 h 6861482"/>
              <a:gd name="connsiteX52" fmla="*/ 1247265 w 5463940"/>
              <a:gd name="connsiteY52" fmla="*/ 4327380 h 6861482"/>
              <a:gd name="connsiteX53" fmla="*/ 1237396 w 5463940"/>
              <a:gd name="connsiteY53" fmla="*/ 4327380 h 6861482"/>
              <a:gd name="connsiteX54" fmla="*/ 1217455 w 5463940"/>
              <a:gd name="connsiteY54" fmla="*/ 4371063 h 6861482"/>
              <a:gd name="connsiteX55" fmla="*/ 1141096 w 5463940"/>
              <a:gd name="connsiteY55" fmla="*/ 4440302 h 6861482"/>
              <a:gd name="connsiteX56" fmla="*/ 987553 w 5463940"/>
              <a:gd name="connsiteY56" fmla="*/ 4640688 h 6861482"/>
              <a:gd name="connsiteX57" fmla="*/ 649254 w 5463940"/>
              <a:gd name="connsiteY57" fmla="*/ 5463560 h 6861482"/>
              <a:gd name="connsiteX58" fmla="*/ 542839 w 5463940"/>
              <a:gd name="connsiteY58" fmla="*/ 5729320 h 6861482"/>
              <a:gd name="connsiteX59" fmla="*/ 629662 w 5463940"/>
              <a:gd name="connsiteY59" fmla="*/ 5793573 h 6861482"/>
              <a:gd name="connsiteX60" fmla="*/ 476494 w 5463940"/>
              <a:gd name="connsiteY60" fmla="*/ 6082357 h 6861482"/>
              <a:gd name="connsiteX61" fmla="*/ 295356 w 5463940"/>
              <a:gd name="connsiteY61" fmla="*/ 6405892 h 6861482"/>
              <a:gd name="connsiteX62" fmla="*/ 21866 w 5463940"/>
              <a:gd name="connsiteY62" fmla="*/ 6831011 h 6861482"/>
              <a:gd name="connsiteX63" fmla="*/ 0 w 5463940"/>
              <a:gd name="connsiteY63" fmla="*/ 6861482 h 6861482"/>
              <a:gd name="connsiteX64" fmla="*/ 5463940 w 5463940"/>
              <a:gd name="connsiteY64" fmla="*/ 6861482 h 686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463940" h="6861482">
                <a:moveTo>
                  <a:pt x="5463940" y="0"/>
                </a:moveTo>
                <a:lnTo>
                  <a:pt x="792388" y="0"/>
                </a:lnTo>
                <a:lnTo>
                  <a:pt x="807288" y="23688"/>
                </a:lnTo>
                <a:cubicBezTo>
                  <a:pt x="818348" y="36363"/>
                  <a:pt x="831351" y="46345"/>
                  <a:pt x="847167" y="52392"/>
                </a:cubicBezTo>
                <a:cubicBezTo>
                  <a:pt x="862365" y="58007"/>
                  <a:pt x="867376" y="78523"/>
                  <a:pt x="861906" y="104693"/>
                </a:cubicBezTo>
                <a:cubicBezTo>
                  <a:pt x="843817" y="191375"/>
                  <a:pt x="858534" y="258432"/>
                  <a:pt x="891809" y="314763"/>
                </a:cubicBezTo>
                <a:cubicBezTo>
                  <a:pt x="903576" y="334407"/>
                  <a:pt x="899159" y="347903"/>
                  <a:pt x="883105" y="361124"/>
                </a:cubicBezTo>
                <a:cubicBezTo>
                  <a:pt x="864669" y="375704"/>
                  <a:pt x="850327" y="397046"/>
                  <a:pt x="839062" y="423850"/>
                </a:cubicBezTo>
                <a:cubicBezTo>
                  <a:pt x="820568" y="467166"/>
                  <a:pt x="811859" y="513531"/>
                  <a:pt x="804620" y="560313"/>
                </a:cubicBezTo>
                <a:cubicBezTo>
                  <a:pt x="793378" y="633687"/>
                  <a:pt x="780112" y="704450"/>
                  <a:pt x="736357" y="760897"/>
                </a:cubicBezTo>
                <a:cubicBezTo>
                  <a:pt x="723332" y="778040"/>
                  <a:pt x="712885" y="799992"/>
                  <a:pt x="701931" y="821285"/>
                </a:cubicBezTo>
                <a:cubicBezTo>
                  <a:pt x="705425" y="839840"/>
                  <a:pt x="714063" y="852486"/>
                  <a:pt x="730099" y="854014"/>
                </a:cubicBezTo>
                <a:cubicBezTo>
                  <a:pt x="832163" y="864105"/>
                  <a:pt x="827638" y="966113"/>
                  <a:pt x="828340" y="1080052"/>
                </a:cubicBezTo>
                <a:cubicBezTo>
                  <a:pt x="829412" y="1221065"/>
                  <a:pt x="771840" y="1300280"/>
                  <a:pt x="700490" y="1372761"/>
                </a:cubicBezTo>
                <a:cubicBezTo>
                  <a:pt x="676074" y="1397333"/>
                  <a:pt x="640472" y="1405223"/>
                  <a:pt x="632708" y="1466109"/>
                </a:cubicBezTo>
                <a:cubicBezTo>
                  <a:pt x="675330" y="1511622"/>
                  <a:pt x="723920" y="1454776"/>
                  <a:pt x="768641" y="1459414"/>
                </a:cubicBezTo>
                <a:cubicBezTo>
                  <a:pt x="805594" y="1463610"/>
                  <a:pt x="865476" y="1442049"/>
                  <a:pt x="819196" y="1556554"/>
                </a:cubicBezTo>
                <a:cubicBezTo>
                  <a:pt x="805723" y="1590108"/>
                  <a:pt x="823233" y="1607581"/>
                  <a:pt x="841602" y="1606217"/>
                </a:cubicBezTo>
                <a:cubicBezTo>
                  <a:pt x="990393" y="1592503"/>
                  <a:pt x="928704" y="1817105"/>
                  <a:pt x="979741" y="1914129"/>
                </a:cubicBezTo>
                <a:cubicBezTo>
                  <a:pt x="994130" y="1940125"/>
                  <a:pt x="981845" y="1995898"/>
                  <a:pt x="961586" y="2014028"/>
                </a:cubicBezTo>
                <a:cubicBezTo>
                  <a:pt x="833010" y="2130710"/>
                  <a:pt x="821559" y="2335317"/>
                  <a:pt x="763580" y="2524080"/>
                </a:cubicBezTo>
                <a:cubicBezTo>
                  <a:pt x="834503" y="2575904"/>
                  <a:pt x="917665" y="2570407"/>
                  <a:pt x="993601" y="2596949"/>
                </a:cubicBezTo>
                <a:cubicBezTo>
                  <a:pt x="1072474" y="2624324"/>
                  <a:pt x="1073570" y="2658988"/>
                  <a:pt x="1013917" y="2810127"/>
                </a:cubicBezTo>
                <a:cubicBezTo>
                  <a:pt x="1181198" y="2798901"/>
                  <a:pt x="1181198" y="2798901"/>
                  <a:pt x="1136989" y="3024678"/>
                </a:cubicBezTo>
                <a:cubicBezTo>
                  <a:pt x="1180902" y="3020054"/>
                  <a:pt x="1224298" y="3088781"/>
                  <a:pt x="1259967" y="3181568"/>
                </a:cubicBezTo>
                <a:lnTo>
                  <a:pt x="1265794" y="3198166"/>
                </a:lnTo>
                <a:lnTo>
                  <a:pt x="1265717" y="3204655"/>
                </a:lnTo>
                <a:cubicBezTo>
                  <a:pt x="1268733" y="3236251"/>
                  <a:pt x="1277862" y="3256804"/>
                  <a:pt x="1288242" y="3274732"/>
                </a:cubicBezTo>
                <a:lnTo>
                  <a:pt x="1291297" y="3279721"/>
                </a:lnTo>
                <a:lnTo>
                  <a:pt x="1314272" y="3363918"/>
                </a:lnTo>
                <a:lnTo>
                  <a:pt x="1319860" y="3393684"/>
                </a:lnTo>
                <a:lnTo>
                  <a:pt x="1316519" y="3405686"/>
                </a:lnTo>
                <a:cubicBezTo>
                  <a:pt x="1310372" y="3418102"/>
                  <a:pt x="1301211" y="3431228"/>
                  <a:pt x="1288529" y="3445525"/>
                </a:cubicBezTo>
                <a:cubicBezTo>
                  <a:pt x="1161348" y="3588143"/>
                  <a:pt x="1146805" y="3608961"/>
                  <a:pt x="1242782" y="3705028"/>
                </a:cubicBezTo>
                <a:lnTo>
                  <a:pt x="1286485" y="3747325"/>
                </a:lnTo>
                <a:lnTo>
                  <a:pt x="1292276" y="3757935"/>
                </a:lnTo>
                <a:lnTo>
                  <a:pt x="1295640" y="3771718"/>
                </a:lnTo>
                <a:cubicBezTo>
                  <a:pt x="1296144" y="3781009"/>
                  <a:pt x="1296074" y="3791627"/>
                  <a:pt x="1297165" y="3800021"/>
                </a:cubicBezTo>
                <a:cubicBezTo>
                  <a:pt x="1261584" y="3834526"/>
                  <a:pt x="1216509" y="3777846"/>
                  <a:pt x="1175354" y="3860429"/>
                </a:cubicBezTo>
                <a:lnTo>
                  <a:pt x="1307283" y="4017890"/>
                </a:lnTo>
                <a:lnTo>
                  <a:pt x="1296662" y="4042035"/>
                </a:lnTo>
                <a:cubicBezTo>
                  <a:pt x="1285446" y="4076730"/>
                  <a:pt x="1278762" y="4115040"/>
                  <a:pt x="1272882" y="4153970"/>
                </a:cubicBezTo>
                <a:lnTo>
                  <a:pt x="1262688" y="4216187"/>
                </a:lnTo>
                <a:lnTo>
                  <a:pt x="1264417" y="4216187"/>
                </a:lnTo>
                <a:lnTo>
                  <a:pt x="1262699" y="4228245"/>
                </a:lnTo>
                <a:lnTo>
                  <a:pt x="1261091" y="4239616"/>
                </a:lnTo>
                <a:lnTo>
                  <a:pt x="1260815" y="4241609"/>
                </a:lnTo>
                <a:cubicBezTo>
                  <a:pt x="1260689" y="4242505"/>
                  <a:pt x="1260696" y="4242428"/>
                  <a:pt x="1260967" y="4240495"/>
                </a:cubicBezTo>
                <a:lnTo>
                  <a:pt x="1261091" y="4239616"/>
                </a:lnTo>
                <a:lnTo>
                  <a:pt x="1261469" y="4236887"/>
                </a:lnTo>
                <a:cubicBezTo>
                  <a:pt x="1262532" y="4229054"/>
                  <a:pt x="1263675" y="4219786"/>
                  <a:pt x="1256626" y="4265601"/>
                </a:cubicBezTo>
                <a:cubicBezTo>
                  <a:pt x="1256291" y="4267782"/>
                  <a:pt x="1251762" y="4300784"/>
                  <a:pt x="1248755" y="4319440"/>
                </a:cubicBezTo>
                <a:lnTo>
                  <a:pt x="1247265" y="4327380"/>
                </a:lnTo>
                <a:lnTo>
                  <a:pt x="1237396" y="4327380"/>
                </a:lnTo>
                <a:lnTo>
                  <a:pt x="1217455" y="4371063"/>
                </a:lnTo>
                <a:cubicBezTo>
                  <a:pt x="1199891" y="4400506"/>
                  <a:pt x="1175680" y="4424583"/>
                  <a:pt x="1141096" y="4440302"/>
                </a:cubicBezTo>
                <a:cubicBezTo>
                  <a:pt x="1069946" y="4473150"/>
                  <a:pt x="1038303" y="4575550"/>
                  <a:pt x="987553" y="4640688"/>
                </a:cubicBezTo>
                <a:cubicBezTo>
                  <a:pt x="810580" y="4866180"/>
                  <a:pt x="695846" y="5129308"/>
                  <a:pt x="649254" y="5463560"/>
                </a:cubicBezTo>
                <a:cubicBezTo>
                  <a:pt x="636193" y="5556007"/>
                  <a:pt x="578841" y="5642157"/>
                  <a:pt x="542839" y="5729320"/>
                </a:cubicBezTo>
                <a:cubicBezTo>
                  <a:pt x="563420" y="5782527"/>
                  <a:pt x="660486" y="5634705"/>
                  <a:pt x="629662" y="5793573"/>
                </a:cubicBezTo>
                <a:cubicBezTo>
                  <a:pt x="606320" y="5913360"/>
                  <a:pt x="539304" y="6000311"/>
                  <a:pt x="476494" y="6082357"/>
                </a:cubicBezTo>
                <a:cubicBezTo>
                  <a:pt x="404358" y="6175982"/>
                  <a:pt x="324070" y="6256850"/>
                  <a:pt x="295356" y="6405892"/>
                </a:cubicBezTo>
                <a:cubicBezTo>
                  <a:pt x="293791" y="6413841"/>
                  <a:pt x="198424" y="6580901"/>
                  <a:pt x="21866" y="6831011"/>
                </a:cubicBezTo>
                <a:lnTo>
                  <a:pt x="0" y="6861482"/>
                </a:lnTo>
                <a:lnTo>
                  <a:pt x="5463940" y="68614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1556A4-9124-A4AF-4907-2D723D1F0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200400" cy="543137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Jaké typy certifikátů máme?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D22A1CE-7FF2-8493-C268-5BEEB871F8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232059"/>
              </p:ext>
            </p:extLst>
          </p:nvPr>
        </p:nvGraphicFramePr>
        <p:xfrm>
          <a:off x="5550568" y="713312"/>
          <a:ext cx="5803231" cy="549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79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611C1D-F34A-4C63-ABCF-2FF50425C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4777619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Ceny</a:t>
            </a:r>
            <a:r>
              <a:rPr lang="en-US" dirty="0"/>
              <a:t> za</a:t>
            </a:r>
            <a:r>
              <a:rPr lang="cs-CZ" dirty="0"/>
              <a:t> </a:t>
            </a:r>
            <a:r>
              <a:rPr lang="en-US" dirty="0" err="1"/>
              <a:t>vydávané</a:t>
            </a:r>
            <a:r>
              <a:rPr lang="en-US" dirty="0"/>
              <a:t> </a:t>
            </a:r>
            <a:r>
              <a:rPr lang="en-US" dirty="0" err="1"/>
              <a:t>certifikát</a:t>
            </a:r>
            <a:r>
              <a:rPr lang="cs-CZ" dirty="0"/>
              <a:t>y</a:t>
            </a:r>
            <a:endParaRPr lang="en-US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2DAB9FE-F392-27EE-43FA-FB0F73639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865119"/>
              </p:ext>
            </p:extLst>
          </p:nvPr>
        </p:nvGraphicFramePr>
        <p:xfrm>
          <a:off x="6606253" y="1077853"/>
          <a:ext cx="4942281" cy="4829825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</a:tblPr>
              <a:tblGrid>
                <a:gridCol w="2839560">
                  <a:extLst>
                    <a:ext uri="{9D8B030D-6E8A-4147-A177-3AD203B41FA5}">
                      <a16:colId xmlns:a16="http://schemas.microsoft.com/office/drawing/2014/main" val="2941735267"/>
                    </a:ext>
                  </a:extLst>
                </a:gridCol>
                <a:gridCol w="2102721">
                  <a:extLst>
                    <a:ext uri="{9D8B030D-6E8A-4147-A177-3AD203B41FA5}">
                      <a16:colId xmlns:a16="http://schemas.microsoft.com/office/drawing/2014/main" val="3423622065"/>
                    </a:ext>
                  </a:extLst>
                </a:gridCol>
              </a:tblGrid>
              <a:tr h="350697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cap="none" spc="0" dirty="0">
                          <a:solidFill>
                            <a:schemeClr val="bg1"/>
                          </a:solidFill>
                          <a:effectLst/>
                        </a:rPr>
                        <a:t>Certifikační politika</a:t>
                      </a:r>
                    </a:p>
                  </a:txBody>
                  <a:tcPr marL="96318" marR="46032" marT="74091" marB="7409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cap="none" spc="0">
                          <a:solidFill>
                            <a:schemeClr val="bg1"/>
                          </a:solidFill>
                          <a:effectLst/>
                        </a:rPr>
                        <a:t>Cena s DPH 21%</a:t>
                      </a:r>
                    </a:p>
                  </a:txBody>
                  <a:tcPr marL="96318" marR="46032" marT="74091" marB="7409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36149"/>
                  </a:ext>
                </a:extLst>
              </a:tr>
              <a:tr h="696454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Kvalifikované certifikáty pro elektronický podpis -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1 rok</a:t>
                      </a:r>
                      <a:b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(Platnost certifikátu: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385 dní</a:t>
                      </a: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96318" marR="46032" marT="74091" marB="7409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440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974526"/>
                  </a:ext>
                </a:extLst>
              </a:tr>
              <a:tr h="696454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  <a:t>Kvalifikované certifikáty pro elektronický podpis - </a:t>
                      </a:r>
                      <a:r>
                        <a:rPr lang="cs-CZ" sz="1100" b="1" cap="none" spc="0" dirty="0">
                          <a:solidFill>
                            <a:schemeClr val="tx1"/>
                          </a:solidFill>
                          <a:effectLst/>
                        </a:rPr>
                        <a:t>3 roky</a:t>
                      </a:r>
                      <a:b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  <a:t>(Platnost certifikátu: </a:t>
                      </a:r>
                      <a:r>
                        <a:rPr lang="cs-CZ" sz="1100" b="1" cap="none" spc="0" dirty="0">
                          <a:solidFill>
                            <a:schemeClr val="tx1"/>
                          </a:solidFill>
                          <a:effectLst/>
                        </a:rPr>
                        <a:t>1115 dní</a:t>
                      </a:r>
                      <a: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  <a:t>1100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921100"/>
                  </a:ext>
                </a:extLst>
              </a:tr>
              <a:tr h="869332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Kvalifikované osobní certifikáty -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1 rok</a:t>
                      </a: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 (Platnost certifikátu: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385 dní</a:t>
                      </a: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b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Balíček kvalifikovaných časových razítek 150 kusů</a:t>
                      </a:r>
                    </a:p>
                  </a:txBody>
                  <a:tcPr marL="96318" marR="46032" marT="74091" marB="7409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599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457078"/>
                  </a:ext>
                </a:extLst>
              </a:tr>
              <a:tr h="869332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Kvalifikované osobní certifikáty -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3 roky</a:t>
                      </a: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 (Platnost certifikátu: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1115 dní</a:t>
                      </a: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b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Balíček kvalifikovaných časových razítek 200 kusů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1199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926560"/>
                  </a:ext>
                </a:extLst>
              </a:tr>
              <a:tr h="523575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Certifikáty pro elektronickou pečeť -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1 rok</a:t>
                      </a:r>
                      <a:b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(Platnost certifikátu: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385 dní</a:t>
                      </a: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)  </a:t>
                      </a:r>
                    </a:p>
                  </a:txBody>
                  <a:tcPr marL="96318" marR="46032" marT="74091" marB="7409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850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531219"/>
                  </a:ext>
                </a:extLst>
              </a:tr>
              <a:tr h="696454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Certifikáty pro elektronickou pečeť -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3 roky</a:t>
                      </a:r>
                      <a:b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(Platnost certifikátu: </a:t>
                      </a:r>
                      <a:r>
                        <a:rPr lang="cs-CZ" sz="1100" b="1" cap="none" spc="0">
                          <a:solidFill>
                            <a:schemeClr val="tx1"/>
                          </a:solidFill>
                          <a:effectLst/>
                        </a:rPr>
                        <a:t>1115 dní</a:t>
                      </a:r>
                      <a:r>
                        <a:rPr lang="cs-CZ" sz="1100" cap="none" spc="0">
                          <a:solidFill>
                            <a:schemeClr val="tx1"/>
                          </a:solidFill>
                          <a:effectLst/>
                        </a:rPr>
                        <a:t>)  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  <a:t>2125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80800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638AD873-5971-6211-1466-54BBAFB009A0}"/>
              </a:ext>
            </a:extLst>
          </p:cNvPr>
          <p:cNvSpPr txBox="1"/>
          <p:nvPr/>
        </p:nvSpPr>
        <p:spPr>
          <a:xfrm>
            <a:off x="6543369" y="643467"/>
            <a:ext cx="5005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Kvalifikované certifikáty</a:t>
            </a:r>
          </a:p>
        </p:txBody>
      </p:sp>
    </p:spTree>
    <p:extLst>
      <p:ext uri="{BB962C8B-B14F-4D97-AF65-F5344CB8AC3E}">
        <p14:creationId xmlns:p14="http://schemas.microsoft.com/office/powerpoint/2010/main" val="277154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7FD610-CFB7-AC9D-4EBF-18854E1A3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">
            <a:extLst>
              <a:ext uri="{FF2B5EF4-FFF2-40B4-BE49-F238E27FC236}">
                <a16:creationId xmlns:a16="http://schemas.microsoft.com/office/drawing/2014/main" id="{60C344CA-84EA-4DBF-860F-23DA43C2C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9CB368E2-C098-5740-68CB-78014CDE9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70AF12-875C-9EEF-8347-A072B3B35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EFBED9-90A0-278C-C04E-C788AAFB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4777619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Ceny</a:t>
            </a:r>
            <a:r>
              <a:rPr lang="en-US" dirty="0"/>
              <a:t> za</a:t>
            </a:r>
            <a:r>
              <a:rPr lang="cs-CZ" dirty="0"/>
              <a:t> </a:t>
            </a:r>
            <a:r>
              <a:rPr lang="en-US" dirty="0" err="1"/>
              <a:t>vydávané</a:t>
            </a:r>
            <a:r>
              <a:rPr lang="en-US" dirty="0"/>
              <a:t> </a:t>
            </a:r>
            <a:r>
              <a:rPr lang="en-US" dirty="0" err="1"/>
              <a:t>certifikát</a:t>
            </a:r>
            <a:r>
              <a:rPr lang="cs-CZ" dirty="0"/>
              <a:t>y</a:t>
            </a:r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673D9B7-03B7-1D4D-E56C-08C2E9FF8432}"/>
              </a:ext>
            </a:extLst>
          </p:cNvPr>
          <p:cNvSpPr txBox="1"/>
          <p:nvPr/>
        </p:nvSpPr>
        <p:spPr>
          <a:xfrm>
            <a:off x="6543369" y="643467"/>
            <a:ext cx="5005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Komerční certifikáty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89C9326-64CF-EC3C-8274-BF6E6544A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939786"/>
              </p:ext>
            </p:extLst>
          </p:nvPr>
        </p:nvGraphicFramePr>
        <p:xfrm>
          <a:off x="6606252" y="1098318"/>
          <a:ext cx="4942281" cy="4560234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</a:tblPr>
              <a:tblGrid>
                <a:gridCol w="2839560">
                  <a:extLst>
                    <a:ext uri="{9D8B030D-6E8A-4147-A177-3AD203B41FA5}">
                      <a16:colId xmlns:a16="http://schemas.microsoft.com/office/drawing/2014/main" val="3913551809"/>
                    </a:ext>
                  </a:extLst>
                </a:gridCol>
                <a:gridCol w="2102721">
                  <a:extLst>
                    <a:ext uri="{9D8B030D-6E8A-4147-A177-3AD203B41FA5}">
                      <a16:colId xmlns:a16="http://schemas.microsoft.com/office/drawing/2014/main" val="871323467"/>
                    </a:ext>
                  </a:extLst>
                </a:gridCol>
              </a:tblGrid>
              <a:tr h="350697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cap="none" spc="0" dirty="0">
                          <a:solidFill>
                            <a:schemeClr val="bg1"/>
                          </a:solidFill>
                          <a:effectLst/>
                        </a:rPr>
                        <a:t>Certifikační politika</a:t>
                      </a:r>
                    </a:p>
                  </a:txBody>
                  <a:tcPr marL="96318" marR="46032" marT="74091" marB="7409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cap="none" spc="0" dirty="0">
                          <a:solidFill>
                            <a:schemeClr val="bg1"/>
                          </a:solidFill>
                          <a:effectLst/>
                        </a:rPr>
                        <a:t>Cena s DPH 21%</a:t>
                      </a:r>
                    </a:p>
                  </a:txBody>
                  <a:tcPr marL="96318" marR="46032" marT="74091" marB="7409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818151"/>
                  </a:ext>
                </a:extLst>
              </a:tr>
              <a:tr h="696454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dirty="0">
                          <a:effectLst/>
                        </a:rPr>
                        <a:t>Komerční osobní certifikáty - </a:t>
                      </a:r>
                      <a:r>
                        <a:rPr lang="cs-CZ" sz="1100" b="1" dirty="0">
                          <a:effectLst/>
                        </a:rPr>
                        <a:t>1 rok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(Platnost certifikátu: </a:t>
                      </a:r>
                      <a:r>
                        <a:rPr lang="cs-CZ" sz="1100" b="1" dirty="0">
                          <a:effectLst/>
                        </a:rPr>
                        <a:t>385 dní</a:t>
                      </a:r>
                      <a:r>
                        <a:rPr lang="cs-CZ" sz="1100" dirty="0">
                          <a:effectLst/>
                        </a:rPr>
                        <a:t>)</a:t>
                      </a:r>
                    </a:p>
                  </a:txBody>
                  <a:tcPr marL="96318" marR="46032" marT="74091" marB="7409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cap="none" spc="0" dirty="0">
                          <a:solidFill>
                            <a:schemeClr val="tx1"/>
                          </a:solidFill>
                          <a:effectLst/>
                        </a:rPr>
                        <a:t>396 Kč</a:t>
                      </a:r>
                    </a:p>
                  </a:txBody>
                  <a:tcPr marL="96318" marR="46032" marT="74091" marB="7409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977895"/>
                  </a:ext>
                </a:extLst>
              </a:tr>
              <a:tr h="696454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dirty="0">
                          <a:effectLst/>
                        </a:rPr>
                        <a:t>Komerční osobní certifikáty - </a:t>
                      </a:r>
                      <a:r>
                        <a:rPr lang="cs-CZ" sz="1100" b="1" dirty="0">
                          <a:effectLst/>
                        </a:rPr>
                        <a:t>3 roky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(Platnost certifikátu: </a:t>
                      </a:r>
                      <a:r>
                        <a:rPr lang="cs-CZ" sz="1100" b="1" dirty="0">
                          <a:effectLst/>
                        </a:rPr>
                        <a:t>1115 dní</a:t>
                      </a:r>
                      <a:r>
                        <a:rPr lang="cs-CZ" sz="1100" dirty="0">
                          <a:effectLst/>
                        </a:rPr>
                        <a:t>)</a:t>
                      </a:r>
                    </a:p>
                  </a:txBody>
                  <a:tcPr marL="67362" marR="67362" marT="33681" marB="336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dirty="0">
                          <a:effectLst/>
                        </a:rPr>
                        <a:t>990 Kč</a:t>
                      </a:r>
                    </a:p>
                  </a:txBody>
                  <a:tcPr marL="67362" marR="67362" marT="33681" marB="336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74431"/>
                  </a:ext>
                </a:extLst>
              </a:tr>
              <a:tr h="869332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dirty="0">
                          <a:effectLst/>
                        </a:rPr>
                        <a:t>Komerční osobní certifikát ke kvalifikovanému certifikátu - </a:t>
                      </a:r>
                      <a:r>
                        <a:rPr lang="cs-CZ" sz="1100" b="1" dirty="0">
                          <a:effectLst/>
                        </a:rPr>
                        <a:t>3 roky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(Platnost certifikátu: </a:t>
                      </a:r>
                      <a:r>
                        <a:rPr lang="cs-CZ" sz="1100" b="1" dirty="0">
                          <a:effectLst/>
                        </a:rPr>
                        <a:t>1115 dní</a:t>
                      </a:r>
                      <a:r>
                        <a:rPr lang="cs-CZ" sz="1100" dirty="0">
                          <a:effectLst/>
                        </a:rPr>
                        <a:t>)</a:t>
                      </a:r>
                      <a:br>
                        <a:rPr lang="cs-CZ" sz="1300" dirty="0">
                          <a:effectLst/>
                        </a:rPr>
                      </a:b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Uvedená cena platí v případě, má-li žadatel v době vydání komerčního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certifkátu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 platný kvalifikovaný osobní certifikát. Na tuto cenu se nevztahují další slevy.</a:t>
                      </a:r>
                      <a:b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U žadatelů, kteří hradí </a:t>
                      </a:r>
                      <a:r>
                        <a:rPr lang="cs-CZ" sz="800" b="1" dirty="0">
                          <a:solidFill>
                            <a:srgbClr val="00B050"/>
                          </a:solidFill>
                          <a:effectLst/>
                        </a:rPr>
                        <a:t>certifikát v hotovosti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, platí tato cena pouze v případě 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elektronicky zaslané žádosti o vydání certifikátu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. Na pobočce bude požadována k úhradě plná částka (990,- Kč).</a:t>
                      </a:r>
                    </a:p>
                  </a:txBody>
                  <a:tcPr marL="67362" marR="67362" marT="33681" marB="3368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dirty="0">
                          <a:effectLst/>
                        </a:rPr>
                        <a:t>300 Kč</a:t>
                      </a:r>
                    </a:p>
                  </a:txBody>
                  <a:tcPr marL="67362" marR="67362" marT="33681" marB="336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312767"/>
                  </a:ext>
                </a:extLst>
              </a:tr>
              <a:tr h="869332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dirty="0">
                          <a:effectLst/>
                        </a:rPr>
                        <a:t>Komerční serverové certifikáty- </a:t>
                      </a:r>
                      <a:r>
                        <a:rPr lang="cs-CZ" sz="1100" b="1" dirty="0">
                          <a:effectLst/>
                        </a:rPr>
                        <a:t>1 rok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(Platnost certifikátu: </a:t>
                      </a:r>
                      <a:r>
                        <a:rPr lang="cs-CZ" sz="1100" b="1" dirty="0">
                          <a:effectLst/>
                        </a:rPr>
                        <a:t>385 dní</a:t>
                      </a:r>
                      <a:r>
                        <a:rPr lang="cs-CZ" sz="1100" dirty="0">
                          <a:effectLst/>
                        </a:rPr>
                        <a:t>)</a:t>
                      </a:r>
                    </a:p>
                  </a:txBody>
                  <a:tcPr marL="67362" marR="67362" marT="33681" marB="336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dirty="0">
                          <a:effectLst/>
                        </a:rPr>
                        <a:t>880 Kč</a:t>
                      </a:r>
                    </a:p>
                  </a:txBody>
                  <a:tcPr marL="67362" marR="67362" marT="33681" marB="336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03040"/>
                  </a:ext>
                </a:extLst>
              </a:tr>
              <a:tr h="523575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>
                          <a:effectLst/>
                        </a:rPr>
                        <a:t>Komerční serverové certifikáty - </a:t>
                      </a:r>
                      <a:r>
                        <a:rPr lang="cs-CZ" sz="1100" b="1">
                          <a:effectLst/>
                        </a:rPr>
                        <a:t>3 roky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(Platnost certifikátu: </a:t>
                      </a:r>
                      <a:r>
                        <a:rPr lang="cs-CZ" sz="1100" b="1">
                          <a:effectLst/>
                        </a:rPr>
                        <a:t>1115 dní</a:t>
                      </a:r>
                      <a:r>
                        <a:rPr lang="cs-CZ" sz="1100">
                          <a:effectLst/>
                        </a:rPr>
                        <a:t>)</a:t>
                      </a:r>
                    </a:p>
                  </a:txBody>
                  <a:tcPr marL="67362" marR="67362" marT="33681" marB="3368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dirty="0">
                          <a:effectLst/>
                        </a:rPr>
                        <a:t>2200 Kč</a:t>
                      </a:r>
                    </a:p>
                  </a:txBody>
                  <a:tcPr marL="67362" marR="67362" marT="33681" marB="336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20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00538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C5F946999F38D4CB3424488FEA32C8D" ma:contentTypeVersion="5" ma:contentTypeDescription="Vytvoří nový dokument" ma:contentTypeScope="" ma:versionID="08c7826325b8664aeb1cc97e5d7dcb3d">
  <xsd:schema xmlns:xsd="http://www.w3.org/2001/XMLSchema" xmlns:xs="http://www.w3.org/2001/XMLSchema" xmlns:p="http://schemas.microsoft.com/office/2006/metadata/properties" xmlns:ns2="b272d8af-ed2f-408d-a954-4f80430596f5" targetNamespace="http://schemas.microsoft.com/office/2006/metadata/properties" ma:root="true" ma:fieldsID="5ddd6599ecefe75e5f31b23194a304d9" ns2:_="">
    <xsd:import namespace="b272d8af-ed2f-408d-a954-4f80430596f5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72d8af-ed2f-408d-a954-4f80430596f5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b272d8af-ed2f-408d-a954-4f80430596f5" xsi:nil="true"/>
  </documentManagement>
</p:properties>
</file>

<file path=customXml/itemProps1.xml><?xml version="1.0" encoding="utf-8"?>
<ds:datastoreItem xmlns:ds="http://schemas.openxmlformats.org/officeDocument/2006/customXml" ds:itemID="{F9FB615A-1C1E-41AD-B55C-9CB4C2E46506}"/>
</file>

<file path=customXml/itemProps2.xml><?xml version="1.0" encoding="utf-8"?>
<ds:datastoreItem xmlns:ds="http://schemas.openxmlformats.org/officeDocument/2006/customXml" ds:itemID="{CF58FF40-65CB-4A0F-BA6A-20EF6BD21E9E}"/>
</file>

<file path=customXml/itemProps3.xml><?xml version="1.0" encoding="utf-8"?>
<ds:datastoreItem xmlns:ds="http://schemas.openxmlformats.org/officeDocument/2006/customXml" ds:itemID="{13D24324-568E-4C8F-B4EB-07BE903C701A}"/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801</Words>
  <Application>Microsoft Office PowerPoint</Application>
  <PresentationFormat>Širokoúhlá obrazovka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Elephant</vt:lpstr>
      <vt:lpstr>Wingdings</vt:lpstr>
      <vt:lpstr>BrushVTI</vt:lpstr>
      <vt:lpstr>Certifikace</vt:lpstr>
      <vt:lpstr>Co je to certifikát?</vt:lpstr>
      <vt:lpstr>Proč je důležitý?</vt:lpstr>
      <vt:lpstr>Kde se dá certifikát pořídit?</vt:lpstr>
      <vt:lpstr>Kde získat certifikát adresy?</vt:lpstr>
      <vt:lpstr>Jak získat certifikovaný podpis?</vt:lpstr>
      <vt:lpstr>Jaké typy certifikátů máme?</vt:lpstr>
      <vt:lpstr>Ceny za vydávané certifikáty</vt:lpstr>
      <vt:lpstr>Ceny za vydávané certifikáty</vt:lpstr>
      <vt:lpstr>Ceny za vydávané certifikáty</vt:lpstr>
      <vt:lpstr>Jakaplikovat certifikát na náš web?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Certifikace</dc:title>
  <dc:creator>Chief Majster</dc:creator>
  <cp:lastModifiedBy>Chief Majster</cp:lastModifiedBy>
  <cp:revision>3</cp:revision>
  <dcterms:created xsi:type="dcterms:W3CDTF">2024-03-03T09:52:30Z</dcterms:created>
  <dcterms:modified xsi:type="dcterms:W3CDTF">2024-03-03T14:44:24Z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0x010100CC5F946999F38D4CB3424488FEA32C8D</vt:lpwstr>
  </property>
</Properties>
</file>